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1"/>
  </p:notesMasterIdLst>
  <p:sldIdLst>
    <p:sldId id="256" r:id="rId2"/>
    <p:sldId id="257" r:id="rId3"/>
    <p:sldId id="258" r:id="rId4"/>
    <p:sldId id="259" r:id="rId5"/>
    <p:sldId id="260" r:id="rId6"/>
    <p:sldId id="270" r:id="rId7"/>
    <p:sldId id="290" r:id="rId8"/>
    <p:sldId id="262" r:id="rId9"/>
    <p:sldId id="287" r:id="rId10"/>
    <p:sldId id="289" r:id="rId11"/>
    <p:sldId id="291" r:id="rId12"/>
    <p:sldId id="268" r:id="rId13"/>
    <p:sldId id="266" r:id="rId14"/>
    <p:sldId id="296" r:id="rId15"/>
    <p:sldId id="272" r:id="rId16"/>
    <p:sldId id="267" r:id="rId17"/>
    <p:sldId id="269" r:id="rId18"/>
    <p:sldId id="297" r:id="rId19"/>
    <p:sldId id="295" r:id="rId20"/>
    <p:sldId id="292" r:id="rId21"/>
    <p:sldId id="298" r:id="rId22"/>
    <p:sldId id="299" r:id="rId23"/>
    <p:sldId id="310" r:id="rId24"/>
    <p:sldId id="301" r:id="rId25"/>
    <p:sldId id="302" r:id="rId26"/>
    <p:sldId id="311" r:id="rId27"/>
    <p:sldId id="312" r:id="rId28"/>
    <p:sldId id="306" r:id="rId29"/>
    <p:sldId id="307" r:id="rId30"/>
    <p:sldId id="308" r:id="rId31"/>
    <p:sldId id="313" r:id="rId32"/>
    <p:sldId id="294" r:id="rId33"/>
    <p:sldId id="273" r:id="rId34"/>
    <p:sldId id="285" r:id="rId35"/>
    <p:sldId id="274" r:id="rId36"/>
    <p:sldId id="276" r:id="rId37"/>
    <p:sldId id="277" r:id="rId38"/>
    <p:sldId id="278" r:id="rId39"/>
    <p:sldId id="28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7/23/2014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1750827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809212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11</a:t>
            </a:fld>
            <a:endParaRPr lang="en-US" dirty="0"/>
          </a:p>
        </p:txBody>
      </p:sp>
    </p:spTree>
    <p:extLst>
      <p:ext uri="{BB962C8B-B14F-4D97-AF65-F5344CB8AC3E}">
        <p14:creationId xmlns:p14="http://schemas.microsoft.com/office/powerpoint/2010/main" val="97305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12</a:t>
            </a:fld>
            <a:endParaRPr lang="en-US" dirty="0"/>
          </a:p>
        </p:txBody>
      </p:sp>
    </p:spTree>
    <p:extLst>
      <p:ext uri="{BB962C8B-B14F-4D97-AF65-F5344CB8AC3E}">
        <p14:creationId xmlns:p14="http://schemas.microsoft.com/office/powerpoint/2010/main" val="261005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13</a:t>
            </a:fld>
            <a:endParaRPr lang="en-US" dirty="0"/>
          </a:p>
        </p:txBody>
      </p:sp>
    </p:spTree>
    <p:extLst>
      <p:ext uri="{BB962C8B-B14F-4D97-AF65-F5344CB8AC3E}">
        <p14:creationId xmlns:p14="http://schemas.microsoft.com/office/powerpoint/2010/main" val="3418298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14</a:t>
            </a:fld>
            <a:endParaRPr lang="en-US" dirty="0"/>
          </a:p>
        </p:txBody>
      </p:sp>
    </p:spTree>
    <p:extLst>
      <p:ext uri="{BB962C8B-B14F-4D97-AF65-F5344CB8AC3E}">
        <p14:creationId xmlns:p14="http://schemas.microsoft.com/office/powerpoint/2010/main" val="2882885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15</a:t>
            </a:fld>
            <a:endParaRPr lang="en-US" dirty="0"/>
          </a:p>
        </p:txBody>
      </p:sp>
    </p:spTree>
    <p:extLst>
      <p:ext uri="{BB962C8B-B14F-4D97-AF65-F5344CB8AC3E}">
        <p14:creationId xmlns:p14="http://schemas.microsoft.com/office/powerpoint/2010/main" val="4068023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16</a:t>
            </a:fld>
            <a:endParaRPr lang="en-US" dirty="0"/>
          </a:p>
        </p:txBody>
      </p:sp>
    </p:spTree>
    <p:extLst>
      <p:ext uri="{BB962C8B-B14F-4D97-AF65-F5344CB8AC3E}">
        <p14:creationId xmlns:p14="http://schemas.microsoft.com/office/powerpoint/2010/main" val="2848266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17</a:t>
            </a:fld>
            <a:endParaRPr lang="en-US" dirty="0"/>
          </a:p>
        </p:txBody>
      </p:sp>
    </p:spTree>
    <p:extLst>
      <p:ext uri="{BB962C8B-B14F-4D97-AF65-F5344CB8AC3E}">
        <p14:creationId xmlns:p14="http://schemas.microsoft.com/office/powerpoint/2010/main" val="27348256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18</a:t>
            </a:fld>
            <a:endParaRPr lang="en-US" dirty="0"/>
          </a:p>
        </p:txBody>
      </p:sp>
    </p:spTree>
    <p:extLst>
      <p:ext uri="{BB962C8B-B14F-4D97-AF65-F5344CB8AC3E}">
        <p14:creationId xmlns:p14="http://schemas.microsoft.com/office/powerpoint/2010/main" val="41462696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20</a:t>
            </a:fld>
            <a:endParaRPr lang="en-US" dirty="0"/>
          </a:p>
        </p:txBody>
      </p:sp>
    </p:spTree>
    <p:extLst>
      <p:ext uri="{BB962C8B-B14F-4D97-AF65-F5344CB8AC3E}">
        <p14:creationId xmlns:p14="http://schemas.microsoft.com/office/powerpoint/2010/main" val="2964027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21</a:t>
            </a:fld>
            <a:endParaRPr lang="en-US" dirty="0"/>
          </a:p>
        </p:txBody>
      </p:sp>
    </p:spTree>
    <p:extLst>
      <p:ext uri="{BB962C8B-B14F-4D97-AF65-F5344CB8AC3E}">
        <p14:creationId xmlns:p14="http://schemas.microsoft.com/office/powerpoint/2010/main" val="2365762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a:t>
            </a:fld>
            <a:endParaRPr lang="en-US" dirty="0"/>
          </a:p>
        </p:txBody>
      </p:sp>
    </p:spTree>
    <p:extLst>
      <p:ext uri="{BB962C8B-B14F-4D97-AF65-F5344CB8AC3E}">
        <p14:creationId xmlns:p14="http://schemas.microsoft.com/office/powerpoint/2010/main" val="3197176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22</a:t>
            </a:fld>
            <a:endParaRPr lang="en-US" dirty="0"/>
          </a:p>
        </p:txBody>
      </p:sp>
    </p:spTree>
    <p:extLst>
      <p:ext uri="{BB962C8B-B14F-4D97-AF65-F5344CB8AC3E}">
        <p14:creationId xmlns:p14="http://schemas.microsoft.com/office/powerpoint/2010/main" val="1003705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23</a:t>
            </a:fld>
            <a:endParaRPr lang="en-US" dirty="0"/>
          </a:p>
        </p:txBody>
      </p:sp>
    </p:spTree>
    <p:extLst>
      <p:ext uri="{BB962C8B-B14F-4D97-AF65-F5344CB8AC3E}">
        <p14:creationId xmlns:p14="http://schemas.microsoft.com/office/powerpoint/2010/main" val="791454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24</a:t>
            </a:fld>
            <a:endParaRPr lang="en-US" dirty="0"/>
          </a:p>
        </p:txBody>
      </p:sp>
    </p:spTree>
    <p:extLst>
      <p:ext uri="{BB962C8B-B14F-4D97-AF65-F5344CB8AC3E}">
        <p14:creationId xmlns:p14="http://schemas.microsoft.com/office/powerpoint/2010/main" val="3406881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25</a:t>
            </a:fld>
            <a:endParaRPr lang="en-US" dirty="0"/>
          </a:p>
        </p:txBody>
      </p:sp>
    </p:spTree>
    <p:extLst>
      <p:ext uri="{BB962C8B-B14F-4D97-AF65-F5344CB8AC3E}">
        <p14:creationId xmlns:p14="http://schemas.microsoft.com/office/powerpoint/2010/main" val="26974362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26</a:t>
            </a:fld>
            <a:endParaRPr lang="en-US" dirty="0"/>
          </a:p>
        </p:txBody>
      </p:sp>
    </p:spTree>
    <p:extLst>
      <p:ext uri="{BB962C8B-B14F-4D97-AF65-F5344CB8AC3E}">
        <p14:creationId xmlns:p14="http://schemas.microsoft.com/office/powerpoint/2010/main" val="12638815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27</a:t>
            </a:fld>
            <a:endParaRPr lang="en-US" dirty="0"/>
          </a:p>
        </p:txBody>
      </p:sp>
    </p:spTree>
    <p:extLst>
      <p:ext uri="{BB962C8B-B14F-4D97-AF65-F5344CB8AC3E}">
        <p14:creationId xmlns:p14="http://schemas.microsoft.com/office/powerpoint/2010/main" val="10520981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29</a:t>
            </a:fld>
            <a:endParaRPr lang="en-US" dirty="0"/>
          </a:p>
        </p:txBody>
      </p:sp>
    </p:spTree>
    <p:extLst>
      <p:ext uri="{BB962C8B-B14F-4D97-AF65-F5344CB8AC3E}">
        <p14:creationId xmlns:p14="http://schemas.microsoft.com/office/powerpoint/2010/main" val="36970198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30</a:t>
            </a:fld>
            <a:endParaRPr lang="en-US" dirty="0"/>
          </a:p>
        </p:txBody>
      </p:sp>
    </p:spTree>
    <p:extLst>
      <p:ext uri="{BB962C8B-B14F-4D97-AF65-F5344CB8AC3E}">
        <p14:creationId xmlns:p14="http://schemas.microsoft.com/office/powerpoint/2010/main" val="30797804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FDA483-362E-47DA-8692-74F80941E65A}" type="slidenum">
              <a:rPr lang="en-US" smtClean="0"/>
              <a:pPr/>
              <a:t>31</a:t>
            </a:fld>
            <a:endParaRPr lang="en-US" dirty="0"/>
          </a:p>
        </p:txBody>
      </p:sp>
    </p:spTree>
    <p:extLst>
      <p:ext uri="{BB962C8B-B14F-4D97-AF65-F5344CB8AC3E}">
        <p14:creationId xmlns:p14="http://schemas.microsoft.com/office/powerpoint/2010/main" val="3451450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33</a:t>
            </a:fld>
            <a:endParaRPr lang="en-US" dirty="0"/>
          </a:p>
        </p:txBody>
      </p:sp>
    </p:spTree>
    <p:extLst>
      <p:ext uri="{BB962C8B-B14F-4D97-AF65-F5344CB8AC3E}">
        <p14:creationId xmlns:p14="http://schemas.microsoft.com/office/powerpoint/2010/main" val="3643239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a:t>
            </a:fld>
            <a:endParaRPr lang="en-US" dirty="0"/>
          </a:p>
        </p:txBody>
      </p:sp>
    </p:spTree>
    <p:extLst>
      <p:ext uri="{BB962C8B-B14F-4D97-AF65-F5344CB8AC3E}">
        <p14:creationId xmlns:p14="http://schemas.microsoft.com/office/powerpoint/2010/main" val="2128835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34</a:t>
            </a:fld>
            <a:endParaRPr lang="en-US" dirty="0"/>
          </a:p>
        </p:txBody>
      </p:sp>
    </p:spTree>
    <p:extLst>
      <p:ext uri="{BB962C8B-B14F-4D97-AF65-F5344CB8AC3E}">
        <p14:creationId xmlns:p14="http://schemas.microsoft.com/office/powerpoint/2010/main" val="36501425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35</a:t>
            </a:fld>
            <a:endParaRPr lang="en-US" dirty="0"/>
          </a:p>
        </p:txBody>
      </p:sp>
    </p:spTree>
    <p:extLst>
      <p:ext uri="{BB962C8B-B14F-4D97-AF65-F5344CB8AC3E}">
        <p14:creationId xmlns:p14="http://schemas.microsoft.com/office/powerpoint/2010/main" val="3288013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4</a:t>
            </a:fld>
            <a:endParaRPr lang="en-US" dirty="0"/>
          </a:p>
        </p:txBody>
      </p:sp>
    </p:spTree>
    <p:extLst>
      <p:ext uri="{BB962C8B-B14F-4D97-AF65-F5344CB8AC3E}">
        <p14:creationId xmlns:p14="http://schemas.microsoft.com/office/powerpoint/2010/main" val="360186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5</a:t>
            </a:fld>
            <a:endParaRPr lang="en-US" dirty="0"/>
          </a:p>
        </p:txBody>
      </p:sp>
    </p:spTree>
    <p:extLst>
      <p:ext uri="{BB962C8B-B14F-4D97-AF65-F5344CB8AC3E}">
        <p14:creationId xmlns:p14="http://schemas.microsoft.com/office/powerpoint/2010/main" val="669249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6</a:t>
            </a:fld>
            <a:endParaRPr lang="en-US" dirty="0"/>
          </a:p>
        </p:txBody>
      </p:sp>
    </p:spTree>
    <p:extLst>
      <p:ext uri="{BB962C8B-B14F-4D97-AF65-F5344CB8AC3E}">
        <p14:creationId xmlns:p14="http://schemas.microsoft.com/office/powerpoint/2010/main" val="3445149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8</a:t>
            </a:fld>
            <a:endParaRPr lang="en-US" dirty="0"/>
          </a:p>
        </p:txBody>
      </p:sp>
    </p:spTree>
    <p:extLst>
      <p:ext uri="{BB962C8B-B14F-4D97-AF65-F5344CB8AC3E}">
        <p14:creationId xmlns:p14="http://schemas.microsoft.com/office/powerpoint/2010/main" val="2235790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9</a:t>
            </a:fld>
            <a:endParaRPr lang="en-US" dirty="0"/>
          </a:p>
        </p:txBody>
      </p:sp>
    </p:spTree>
    <p:extLst>
      <p:ext uri="{BB962C8B-B14F-4D97-AF65-F5344CB8AC3E}">
        <p14:creationId xmlns:p14="http://schemas.microsoft.com/office/powerpoint/2010/main" val="1744780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10</a:t>
            </a:fld>
            <a:endParaRPr lang="en-US" dirty="0"/>
          </a:p>
        </p:txBody>
      </p:sp>
    </p:spTree>
    <p:extLst>
      <p:ext uri="{BB962C8B-B14F-4D97-AF65-F5344CB8AC3E}">
        <p14:creationId xmlns:p14="http://schemas.microsoft.com/office/powerpoint/2010/main" val="2656395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7/23/2014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highscalability.com/blog/2012/9/11/how-big-is-a-petabyte-exabyte-zettabyte-or-a-yottabyte.htm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851648" cy="2362200"/>
          </a:xfrm>
        </p:spPr>
        <p:txBody>
          <a:bodyPr>
            <a:normAutofit/>
          </a:bodyPr>
          <a:lstStyle/>
          <a:p>
            <a:pPr algn="ctr"/>
            <a:r>
              <a:rPr lang="en-US" sz="7200" dirty="0" smtClean="0"/>
              <a:t>MATLAB®</a:t>
            </a:r>
            <a:r>
              <a:rPr lang="en-US" dirty="0" smtClean="0"/>
              <a:t/>
            </a:r>
            <a:br>
              <a:rPr lang="en-US" dirty="0" smtClean="0"/>
            </a:br>
            <a:endParaRPr lang="en-US" dirty="0"/>
          </a:p>
        </p:txBody>
      </p:sp>
      <p:sp>
        <p:nvSpPr>
          <p:cNvPr id="3" name="Subtitle 2"/>
          <p:cNvSpPr>
            <a:spLocks noGrp="1"/>
          </p:cNvSpPr>
          <p:nvPr>
            <p:ph type="subTitle" idx="1"/>
          </p:nvPr>
        </p:nvSpPr>
        <p:spPr>
          <a:xfrm>
            <a:off x="1524000" y="3810000"/>
            <a:ext cx="6022848" cy="1752600"/>
          </a:xfrm>
        </p:spPr>
        <p:txBody>
          <a:bodyPr>
            <a:normAutofit/>
          </a:bodyPr>
          <a:lstStyle/>
          <a:p>
            <a:pPr algn="ctr"/>
            <a:r>
              <a:rPr lang="en-US" sz="4800" dirty="0" smtClean="0"/>
              <a:t>An Introduction</a:t>
            </a:r>
            <a:endParaRPr lang="en-US" sz="4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3999" cy="1143000"/>
          </a:xfrm>
        </p:spPr>
        <p:txBody>
          <a:bodyPr>
            <a:normAutofit fontScale="90000"/>
          </a:bodyPr>
          <a:lstStyle/>
          <a:p>
            <a:pPr algn="ctr"/>
            <a:r>
              <a:rPr lang="en-US" b="1" dirty="0" smtClean="0">
                <a:solidFill>
                  <a:schemeClr val="accent3">
                    <a:lumMod val="50000"/>
                  </a:schemeClr>
                </a:solidFill>
              </a:rPr>
              <a:t>Creating Variables &amp; Assigning Values</a:t>
            </a:r>
            <a:endParaRPr lang="en-US" b="1" dirty="0">
              <a:solidFill>
                <a:schemeClr val="accent3">
                  <a:lumMod val="50000"/>
                </a:schemeClr>
              </a:solidFill>
            </a:endParaRPr>
          </a:p>
        </p:txBody>
      </p:sp>
      <p:sp>
        <p:nvSpPr>
          <p:cNvPr id="3" name="Content Placeholder 2"/>
          <p:cNvSpPr>
            <a:spLocks noGrp="1"/>
          </p:cNvSpPr>
          <p:nvPr>
            <p:ph idx="1"/>
          </p:nvPr>
        </p:nvSpPr>
        <p:spPr>
          <a:xfrm>
            <a:off x="201872" y="1981200"/>
            <a:ext cx="8763000" cy="2438400"/>
          </a:xfrm>
        </p:spPr>
        <p:txBody>
          <a:bodyPr>
            <a:normAutofit/>
          </a:bodyPr>
          <a:lstStyle/>
          <a:p>
            <a:pPr>
              <a:buNone/>
            </a:pPr>
            <a:r>
              <a:rPr lang="en-US" dirty="0" smtClean="0">
                <a:solidFill>
                  <a:schemeClr val="accent2">
                    <a:lumMod val="50000"/>
                  </a:schemeClr>
                </a:solidFill>
              </a:rPr>
              <a:t>At the MATLAB command prompt (EDU&gt;&gt;) type:</a:t>
            </a:r>
          </a:p>
          <a:p>
            <a:pPr>
              <a:buNone/>
            </a:pPr>
            <a:endParaRPr lang="en-US" dirty="0" smtClean="0">
              <a:solidFill>
                <a:schemeClr val="accent2">
                  <a:lumMod val="50000"/>
                </a:schemeClr>
              </a:solidFill>
            </a:endParaRPr>
          </a:p>
          <a:p>
            <a:pPr>
              <a:buNone/>
            </a:pPr>
            <a:r>
              <a:rPr lang="en-US" dirty="0" smtClean="0">
                <a:solidFill>
                  <a:schemeClr val="accent2">
                    <a:lumMod val="50000"/>
                  </a:schemeClr>
                </a:solidFill>
              </a:rPr>
              <a:t>   </a:t>
            </a:r>
            <a:r>
              <a:rPr lang="en-US" dirty="0">
                <a:latin typeface="Arial" pitchFamily="34" charset="0"/>
                <a:cs typeface="Arial" pitchFamily="34" charset="0"/>
              </a:rPr>
              <a:t>	</a:t>
            </a:r>
            <a:r>
              <a:rPr lang="en-US" dirty="0" smtClean="0">
                <a:latin typeface="Arial" pitchFamily="34" charset="0"/>
                <a:cs typeface="Arial" pitchFamily="34" charset="0"/>
              </a:rPr>
              <a:t>		</a:t>
            </a:r>
            <a:r>
              <a:rPr lang="en-US" dirty="0" smtClean="0">
                <a:latin typeface="Courier New" panose="02070309020205020404" pitchFamily="49" charset="0"/>
                <a:cs typeface="Courier New" panose="02070309020205020404" pitchFamily="49" charset="0"/>
              </a:rPr>
              <a:t>x = 73.65</a:t>
            </a:r>
            <a:endParaRPr lang="en-US" dirty="0">
              <a:latin typeface="Courier New" panose="02070309020205020404" pitchFamily="49" charset="0"/>
              <a:cs typeface="Courier New" panose="02070309020205020404" pitchFamily="49" charset="0"/>
            </a:endParaRP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What happens?</a:t>
            </a:r>
            <a:endParaRPr lang="en-US" dirty="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endParaRPr>
          </a:p>
          <a:p>
            <a:pPr>
              <a:buNone/>
            </a:pPr>
            <a:endParaRPr lang="en-US" dirty="0" smtClean="0">
              <a:solidFill>
                <a:schemeClr val="accent2">
                  <a:lumMod val="50000"/>
                </a:schemeClr>
              </a:solidFill>
            </a:endParaRPr>
          </a:p>
          <a:p>
            <a:pPr>
              <a:buNone/>
            </a:pPr>
            <a:endParaRPr lang="en-US" dirty="0">
              <a:solidFill>
                <a:schemeClr val="accent2">
                  <a:lumMod val="50000"/>
                </a:schemeClr>
              </a:solidFill>
            </a:endParaRPr>
          </a:p>
        </p:txBody>
      </p:sp>
      <p:sp>
        <p:nvSpPr>
          <p:cNvPr id="4" name="Content Placeholder 2"/>
          <p:cNvSpPr txBox="1">
            <a:spLocks/>
          </p:cNvSpPr>
          <p:nvPr/>
        </p:nvSpPr>
        <p:spPr>
          <a:xfrm>
            <a:off x="190499" y="4876800"/>
            <a:ext cx="8763000" cy="1371600"/>
          </a:xfrm>
          <a:prstGeom prst="rect">
            <a:avLst/>
          </a:prstGeom>
        </p:spPr>
        <p:txBody>
          <a:bodyPr vert="horz">
            <a:normAutofit fontScale="925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panose="05000000000000000000" pitchFamily="2" charset="2"/>
              <a:buChar char="§"/>
            </a:pPr>
            <a:r>
              <a:rPr lang="en-US" dirty="0" smtClean="0">
                <a:solidFill>
                  <a:schemeClr val="accent2">
                    <a:lumMod val="50000"/>
                  </a:schemeClr>
                </a:solidFill>
              </a:rPr>
              <a:t>The old value for </a:t>
            </a:r>
            <a:r>
              <a:rPr lang="en-US" b="1" dirty="0" smtClean="0"/>
              <a:t>x</a:t>
            </a:r>
            <a:r>
              <a:rPr lang="en-US" dirty="0" smtClean="0">
                <a:solidFill>
                  <a:schemeClr val="accent2">
                    <a:lumMod val="50000"/>
                  </a:schemeClr>
                </a:solidFill>
              </a:rPr>
              <a:t> (10.57) is replaced by the new value (</a:t>
            </a:r>
            <a:r>
              <a:rPr lang="en-US" b="1" dirty="0" smtClean="0"/>
              <a:t>73.65</a:t>
            </a:r>
            <a:r>
              <a:rPr lang="en-US" dirty="0" smtClean="0">
                <a:solidFill>
                  <a:schemeClr val="accent2">
                    <a:lumMod val="50000"/>
                  </a:schemeClr>
                </a:solidFill>
              </a:rPr>
              <a:t>)</a:t>
            </a:r>
          </a:p>
          <a:p>
            <a:pPr>
              <a:buFont typeface="Wingdings" panose="05000000000000000000" pitchFamily="2" charset="2"/>
              <a:buChar char="§"/>
            </a:pPr>
            <a:r>
              <a:rPr lang="en-US" dirty="0" smtClean="0">
                <a:solidFill>
                  <a:schemeClr val="accent2">
                    <a:lumMod val="50000"/>
                  </a:schemeClr>
                </a:solidFill>
              </a:rPr>
              <a:t>Also, since the semicolon was left off the end, we see the result in the command window (as well as in the workspace window)</a:t>
            </a:r>
          </a:p>
          <a:p>
            <a:pPr>
              <a:buFont typeface="Wingdings 2"/>
              <a:buNone/>
            </a:pPr>
            <a:endParaRPr lang="en-US" dirty="0" smtClean="0">
              <a:solidFill>
                <a:schemeClr val="accent2">
                  <a:lumMod val="50000"/>
                </a:schemeClr>
              </a:solidFill>
            </a:endParaRPr>
          </a:p>
          <a:p>
            <a:pPr>
              <a:buFont typeface="Wingdings 2"/>
              <a:buNone/>
            </a:pPr>
            <a:endParaRPr lang="en-US" dirty="0">
              <a:solidFill>
                <a:schemeClr val="accent2">
                  <a:lumMod val="50000"/>
                </a:schemeClr>
              </a:solidFill>
            </a:endParaRPr>
          </a:p>
        </p:txBody>
      </p:sp>
    </p:spTree>
    <p:extLst>
      <p:ext uri="{BB962C8B-B14F-4D97-AF65-F5344CB8AC3E}">
        <p14:creationId xmlns:p14="http://schemas.microsoft.com/office/powerpoint/2010/main" val="257568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381000"/>
            <a:ext cx="9143999" cy="1143000"/>
          </a:xfrm>
        </p:spPr>
        <p:txBody>
          <a:bodyPr>
            <a:normAutofit fontScale="90000"/>
          </a:bodyPr>
          <a:lstStyle/>
          <a:p>
            <a:pPr algn="ctr"/>
            <a:r>
              <a:rPr lang="en-US" b="1" dirty="0" smtClean="0">
                <a:solidFill>
                  <a:schemeClr val="accent3">
                    <a:lumMod val="50000"/>
                  </a:schemeClr>
                </a:solidFill>
              </a:rPr>
              <a:t>Creating Variables &amp; Assigning Values</a:t>
            </a:r>
            <a:endParaRPr lang="en-US" b="1" dirty="0">
              <a:solidFill>
                <a:schemeClr val="accent3">
                  <a:lumMod val="50000"/>
                </a:schemeClr>
              </a:solidFill>
            </a:endParaRPr>
          </a:p>
        </p:txBody>
      </p:sp>
      <p:sp>
        <p:nvSpPr>
          <p:cNvPr id="3" name="Content Placeholder 2"/>
          <p:cNvSpPr>
            <a:spLocks noGrp="1"/>
          </p:cNvSpPr>
          <p:nvPr>
            <p:ph idx="1"/>
          </p:nvPr>
        </p:nvSpPr>
        <p:spPr>
          <a:xfrm>
            <a:off x="228599" y="1922628"/>
            <a:ext cx="8763000" cy="1524000"/>
          </a:xfrm>
        </p:spPr>
        <p:txBody>
          <a:bodyPr>
            <a:normAutofit fontScale="92500" lnSpcReduction="20000"/>
          </a:bodyPr>
          <a:lstStyle/>
          <a:p>
            <a:pPr>
              <a:buNone/>
            </a:pPr>
            <a:r>
              <a:rPr lang="en-US" dirty="0" smtClean="0">
                <a:solidFill>
                  <a:schemeClr val="accent2">
                    <a:lumMod val="50000"/>
                  </a:schemeClr>
                </a:solidFill>
              </a:rPr>
              <a:t>Variable do not have to be numbers.  At the MATLAB command</a:t>
            </a:r>
          </a:p>
          <a:p>
            <a:pPr>
              <a:buNone/>
            </a:pPr>
            <a:r>
              <a:rPr lang="en-US" dirty="0" smtClean="0">
                <a:solidFill>
                  <a:schemeClr val="accent2">
                    <a:lumMod val="50000"/>
                  </a:schemeClr>
                </a:solidFill>
              </a:rPr>
              <a:t>prompt type:</a:t>
            </a:r>
          </a:p>
          <a:p>
            <a:pPr>
              <a:buNone/>
            </a:pPr>
            <a:r>
              <a:rPr lang="en-US" dirty="0" smtClean="0">
                <a:solidFill>
                  <a:schemeClr val="accent2">
                    <a:lumMod val="50000"/>
                  </a:schemeClr>
                </a:solidFill>
              </a:rPr>
              <a:t>   </a:t>
            </a:r>
            <a:r>
              <a:rPr lang="en-US" dirty="0">
                <a:latin typeface="Arial" pitchFamily="34" charset="0"/>
                <a:cs typeface="Arial" pitchFamily="34" charset="0"/>
              </a:rPr>
              <a:t>	</a:t>
            </a:r>
            <a:r>
              <a:rPr lang="en-US" dirty="0" smtClean="0">
                <a:latin typeface="Arial" pitchFamily="34" charset="0"/>
                <a:cs typeface="Arial" pitchFamily="34" charset="0"/>
              </a:rPr>
              <a:t>		</a:t>
            </a:r>
            <a:r>
              <a:rPr lang="en-US" dirty="0" smtClean="0">
                <a:latin typeface="Courier New" panose="02070309020205020404" pitchFamily="49" charset="0"/>
                <a:cs typeface="Courier New" panose="02070309020205020404" pitchFamily="49" charset="0"/>
              </a:rPr>
              <a:t>month = ‘August’</a:t>
            </a:r>
          </a:p>
          <a:p>
            <a:pPr>
              <a:buNone/>
            </a:pPr>
            <a:r>
              <a:rPr lang="en-US" dirty="0" smtClean="0">
                <a:solidFill>
                  <a:schemeClr val="accent2">
                    <a:lumMod val="50000"/>
                  </a:schemeClr>
                </a:solidFill>
                <a:latin typeface="Arial" pitchFamily="34" charset="0"/>
                <a:cs typeface="Arial" pitchFamily="34" charset="0"/>
              </a:rPr>
              <a:t>What happens?  </a:t>
            </a:r>
            <a:endParaRPr lang="en-US" dirty="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endParaRPr>
          </a:p>
          <a:p>
            <a:pPr>
              <a:buNone/>
            </a:pPr>
            <a:endParaRPr lang="en-US" dirty="0" smtClean="0">
              <a:solidFill>
                <a:schemeClr val="accent2">
                  <a:lumMod val="50000"/>
                </a:schemeClr>
              </a:solidFill>
            </a:endParaRPr>
          </a:p>
          <a:p>
            <a:pPr>
              <a:buNone/>
            </a:pPr>
            <a:endParaRPr lang="en-US" dirty="0">
              <a:solidFill>
                <a:schemeClr val="accent2">
                  <a:lumMod val="50000"/>
                </a:schemeClr>
              </a:solidFill>
            </a:endParaRPr>
          </a:p>
        </p:txBody>
      </p:sp>
      <p:sp>
        <p:nvSpPr>
          <p:cNvPr id="4" name="Content Placeholder 2"/>
          <p:cNvSpPr txBox="1">
            <a:spLocks/>
          </p:cNvSpPr>
          <p:nvPr/>
        </p:nvSpPr>
        <p:spPr>
          <a:xfrm>
            <a:off x="190501" y="3874258"/>
            <a:ext cx="8953499" cy="2895600"/>
          </a:xfrm>
          <a:prstGeom prst="rect">
            <a:avLst/>
          </a:prstGeom>
        </p:spPr>
        <p:txBody>
          <a:bodyPr vert="horz">
            <a:normAutofit fontScale="92500"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2"/>
              <a:buNone/>
            </a:pPr>
            <a:r>
              <a:rPr lang="en-US" dirty="0" smtClean="0">
                <a:solidFill>
                  <a:schemeClr val="accent2">
                    <a:lumMod val="50000"/>
                  </a:schemeClr>
                </a:solidFill>
                <a:latin typeface="Arial" pitchFamily="34" charset="0"/>
                <a:cs typeface="Arial" pitchFamily="34" charset="0"/>
              </a:rPr>
              <a:t>Several things happen with this simple  MATLAB command:</a:t>
            </a:r>
          </a:p>
          <a:p>
            <a:pPr>
              <a:buFont typeface="Wingdings 2"/>
              <a:buNone/>
            </a:pPr>
            <a:endParaRPr lang="en-US" dirty="0" smtClean="0">
              <a:latin typeface="Arial" pitchFamily="34" charset="0"/>
              <a:cs typeface="Arial" pitchFamily="34" charset="0"/>
            </a:endParaRPr>
          </a:p>
          <a:p>
            <a:pPr>
              <a:buFont typeface="Wingdings" panose="05000000000000000000" pitchFamily="2" charset="2"/>
              <a:buChar char="§"/>
            </a:pPr>
            <a:r>
              <a:rPr lang="en-US" dirty="0">
                <a:solidFill>
                  <a:schemeClr val="accent2">
                    <a:lumMod val="50000"/>
                  </a:schemeClr>
                </a:solidFill>
              </a:rPr>
              <a:t>A</a:t>
            </a:r>
            <a:r>
              <a:rPr lang="en-US" dirty="0" smtClean="0">
                <a:solidFill>
                  <a:schemeClr val="accent2">
                    <a:lumMod val="50000"/>
                  </a:schemeClr>
                </a:solidFill>
              </a:rPr>
              <a:t> variable, </a:t>
            </a:r>
            <a:r>
              <a:rPr lang="en-US" b="1" dirty="0" smtClean="0"/>
              <a:t>month</a:t>
            </a:r>
            <a:r>
              <a:rPr lang="en-US" dirty="0" smtClean="0">
                <a:solidFill>
                  <a:schemeClr val="accent2">
                    <a:lumMod val="50000"/>
                  </a:schemeClr>
                </a:solidFill>
              </a:rPr>
              <a:t>, of type string (character array) is created</a:t>
            </a:r>
          </a:p>
          <a:p>
            <a:pPr>
              <a:buFont typeface="Wingdings" panose="05000000000000000000" pitchFamily="2" charset="2"/>
              <a:buChar char="§"/>
            </a:pPr>
            <a:r>
              <a:rPr lang="en-US" dirty="0">
                <a:solidFill>
                  <a:schemeClr val="accent2">
                    <a:lumMod val="50000"/>
                  </a:schemeClr>
                </a:solidFill>
              </a:rPr>
              <a:t>A</a:t>
            </a:r>
            <a:r>
              <a:rPr lang="en-US" dirty="0" smtClean="0">
                <a:solidFill>
                  <a:schemeClr val="accent2">
                    <a:lumMod val="50000"/>
                  </a:schemeClr>
                </a:solidFill>
              </a:rPr>
              <a:t> memory location for the variable </a:t>
            </a:r>
            <a:r>
              <a:rPr lang="en-US" b="1" dirty="0" smtClean="0"/>
              <a:t>month</a:t>
            </a:r>
            <a:r>
              <a:rPr lang="en-US" dirty="0" smtClean="0">
                <a:solidFill>
                  <a:schemeClr val="accent2">
                    <a:lumMod val="50000"/>
                  </a:schemeClr>
                </a:solidFill>
              </a:rPr>
              <a:t> is assigned</a:t>
            </a:r>
          </a:p>
          <a:p>
            <a:pPr>
              <a:buFont typeface="Wingdings" panose="05000000000000000000" pitchFamily="2" charset="2"/>
              <a:buChar char="§"/>
            </a:pPr>
            <a:r>
              <a:rPr lang="en-US" dirty="0">
                <a:solidFill>
                  <a:schemeClr val="accent2">
                    <a:lumMod val="50000"/>
                  </a:schemeClr>
                </a:solidFill>
              </a:rPr>
              <a:t>T</a:t>
            </a:r>
            <a:r>
              <a:rPr lang="en-US" dirty="0" smtClean="0">
                <a:solidFill>
                  <a:schemeClr val="accent2">
                    <a:lumMod val="50000"/>
                  </a:schemeClr>
                </a:solidFill>
              </a:rPr>
              <a:t>he string </a:t>
            </a:r>
            <a:r>
              <a:rPr lang="en-US" b="1" dirty="0" smtClean="0"/>
              <a:t>August</a:t>
            </a:r>
            <a:r>
              <a:rPr lang="en-US" dirty="0" smtClean="0">
                <a:solidFill>
                  <a:schemeClr val="accent2">
                    <a:lumMod val="50000"/>
                  </a:schemeClr>
                </a:solidFill>
              </a:rPr>
              <a:t> is stored in that memory location called </a:t>
            </a:r>
            <a:r>
              <a:rPr lang="en-US" b="1" dirty="0" smtClean="0"/>
              <a:t>month</a:t>
            </a:r>
            <a:r>
              <a:rPr lang="en-US" dirty="0" smtClean="0">
                <a:solidFill>
                  <a:schemeClr val="accent2">
                    <a:lumMod val="50000"/>
                  </a:schemeClr>
                </a:solidFill>
              </a:rPr>
              <a:t>. </a:t>
            </a:r>
          </a:p>
          <a:p>
            <a:pPr>
              <a:buFont typeface="Wingdings" panose="05000000000000000000" pitchFamily="2" charset="2"/>
              <a:buChar char="§"/>
            </a:pPr>
            <a:r>
              <a:rPr lang="en-US" dirty="0" smtClean="0">
                <a:solidFill>
                  <a:schemeClr val="accent2">
                    <a:lumMod val="50000"/>
                  </a:schemeClr>
                </a:solidFill>
              </a:rPr>
              <a:t>Notice that to enter a string, we must put single quotes around it </a:t>
            </a:r>
          </a:p>
          <a:p>
            <a:pPr>
              <a:buFont typeface="Wingdings" panose="05000000000000000000" pitchFamily="2" charset="2"/>
              <a:buChar char="§"/>
            </a:pPr>
            <a:endParaRPr lang="en-US" dirty="0" smtClean="0">
              <a:solidFill>
                <a:schemeClr val="accent2">
                  <a:lumMod val="50000"/>
                </a:schemeClr>
              </a:solidFill>
            </a:endParaRPr>
          </a:p>
          <a:p>
            <a:pPr>
              <a:buFont typeface="Wingdings 2"/>
              <a:buNone/>
            </a:pPr>
            <a:endParaRPr lang="en-US" dirty="0" smtClean="0">
              <a:solidFill>
                <a:schemeClr val="accent2">
                  <a:lumMod val="50000"/>
                </a:schemeClr>
              </a:solidFill>
            </a:endParaRPr>
          </a:p>
          <a:p>
            <a:pPr>
              <a:buFont typeface="Wingdings 2"/>
              <a:buNone/>
            </a:pPr>
            <a:endParaRPr lang="en-US" dirty="0" smtClean="0">
              <a:solidFill>
                <a:schemeClr val="accent2">
                  <a:lumMod val="50000"/>
                </a:schemeClr>
              </a:solidFill>
            </a:endParaRPr>
          </a:p>
          <a:p>
            <a:pPr>
              <a:buFont typeface="Wingdings 2"/>
              <a:buNone/>
            </a:pPr>
            <a:endParaRPr lang="en-US" dirty="0">
              <a:solidFill>
                <a:schemeClr val="accent2">
                  <a:lumMod val="50000"/>
                </a:schemeClr>
              </a:solidFill>
            </a:endParaRPr>
          </a:p>
        </p:txBody>
      </p:sp>
    </p:spTree>
    <p:extLst>
      <p:ext uri="{BB962C8B-B14F-4D97-AF65-F5344CB8AC3E}">
        <p14:creationId xmlns:p14="http://schemas.microsoft.com/office/powerpoint/2010/main" val="297351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Displaying Variables</a:t>
            </a:r>
            <a:endParaRPr lang="en-US" b="1" dirty="0">
              <a:solidFill>
                <a:schemeClr val="accent3">
                  <a:lumMod val="50000"/>
                </a:schemeClr>
              </a:solidFill>
            </a:endParaRPr>
          </a:p>
        </p:txBody>
      </p:sp>
      <p:sp>
        <p:nvSpPr>
          <p:cNvPr id="3" name="Content Placeholder 2"/>
          <p:cNvSpPr>
            <a:spLocks noGrp="1"/>
          </p:cNvSpPr>
          <p:nvPr>
            <p:ph idx="1"/>
          </p:nvPr>
        </p:nvSpPr>
        <p:spPr>
          <a:xfrm>
            <a:off x="190500" y="1905000"/>
            <a:ext cx="8763000" cy="1752600"/>
          </a:xfrm>
        </p:spPr>
        <p:txBody>
          <a:bodyPr>
            <a:normAutofit/>
          </a:bodyPr>
          <a:lstStyle/>
          <a:p>
            <a:pPr>
              <a:buNone/>
            </a:pPr>
            <a:r>
              <a:rPr lang="en-US" dirty="0" smtClean="0">
                <a:solidFill>
                  <a:schemeClr val="accent2">
                    <a:lumMod val="50000"/>
                  </a:schemeClr>
                </a:solidFill>
              </a:rPr>
              <a:t>We can display a variable (i.e., show its value) by simply </a:t>
            </a:r>
          </a:p>
          <a:p>
            <a:pPr>
              <a:buNone/>
            </a:pPr>
            <a:r>
              <a:rPr lang="en-US" dirty="0" smtClean="0">
                <a:solidFill>
                  <a:schemeClr val="accent2">
                    <a:lumMod val="50000"/>
                  </a:schemeClr>
                </a:solidFill>
              </a:rPr>
              <a:t>typing the name of the variable at the command prompt </a:t>
            </a:r>
          </a:p>
          <a:p>
            <a:pPr>
              <a:buNone/>
            </a:pPr>
            <a:r>
              <a:rPr lang="en-US" dirty="0" smtClean="0">
                <a:solidFill>
                  <a:schemeClr val="accent2">
                    <a:lumMod val="50000"/>
                  </a:schemeClr>
                </a:solidFill>
              </a:rPr>
              <a:t>(leaving off the semicolon).  Try this!</a:t>
            </a:r>
          </a:p>
          <a:p>
            <a:pPr>
              <a:buNone/>
            </a:pPr>
            <a:endParaRPr lang="en-US" dirty="0">
              <a:solidFill>
                <a:schemeClr val="accent2">
                  <a:lumMod val="50000"/>
                </a:schemeClr>
              </a:solidFill>
            </a:endParaRPr>
          </a:p>
        </p:txBody>
      </p:sp>
      <p:sp>
        <p:nvSpPr>
          <p:cNvPr id="5" name="Content Placeholder 2"/>
          <p:cNvSpPr txBox="1">
            <a:spLocks/>
          </p:cNvSpPr>
          <p:nvPr/>
        </p:nvSpPr>
        <p:spPr>
          <a:xfrm>
            <a:off x="190500" y="3962400"/>
            <a:ext cx="8763000" cy="25146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2"/>
              <a:buNone/>
            </a:pPr>
            <a:r>
              <a:rPr lang="en-US" dirty="0" smtClean="0">
                <a:solidFill>
                  <a:schemeClr val="accent2">
                    <a:lumMod val="50000"/>
                  </a:schemeClr>
                </a:solidFill>
              </a:rPr>
              <a:t>We can also use a function called </a:t>
            </a:r>
            <a:r>
              <a:rPr lang="en-US" b="1" dirty="0" err="1" smtClean="0">
                <a:latin typeface="Courier New" panose="02070309020205020404" pitchFamily="49" charset="0"/>
                <a:cs typeface="Courier New" panose="02070309020205020404" pitchFamily="49" charset="0"/>
              </a:rPr>
              <a:t>disp</a:t>
            </a:r>
            <a:r>
              <a:rPr lang="en-US" dirty="0" smtClean="0">
                <a:solidFill>
                  <a:schemeClr val="accent2">
                    <a:lumMod val="50000"/>
                  </a:schemeClr>
                </a:solidFill>
              </a:rPr>
              <a:t> to display variables.</a:t>
            </a:r>
          </a:p>
          <a:p>
            <a:pPr>
              <a:buFont typeface="Wingdings 2"/>
              <a:buNone/>
            </a:pPr>
            <a:r>
              <a:rPr lang="en-US" dirty="0" smtClean="0">
                <a:solidFill>
                  <a:schemeClr val="accent2">
                    <a:lumMod val="50000"/>
                  </a:schemeClr>
                </a:solidFill>
              </a:rPr>
              <a:t>Type the following commands at the command prompt: </a:t>
            </a:r>
          </a:p>
          <a:p>
            <a:pPr>
              <a:buFont typeface="Wingdings 2"/>
              <a:buNone/>
            </a:pPr>
            <a:endParaRPr lang="en-US" dirty="0" smtClean="0">
              <a:solidFill>
                <a:schemeClr val="accent2">
                  <a:lumMod val="50000"/>
                </a:schemeClr>
              </a:solidFill>
            </a:endParaRPr>
          </a:p>
          <a:p>
            <a:pPr>
              <a:buFont typeface="Wingdings 2"/>
              <a:buNone/>
            </a:pPr>
            <a:r>
              <a:rPr lang="en-US" dirty="0" smtClean="0">
                <a:solidFill>
                  <a:schemeClr val="accent2">
                    <a:lumMod val="50000"/>
                  </a:schemeClr>
                </a:solidFill>
              </a:rPr>
              <a:t>		</a:t>
            </a:r>
            <a:r>
              <a:rPr lang="en-US" sz="2400" dirty="0" smtClean="0">
                <a:latin typeface="Courier New" panose="02070309020205020404" pitchFamily="49" charset="0"/>
                <a:cs typeface="Courier New" panose="02070309020205020404" pitchFamily="49" charset="0"/>
              </a:rPr>
              <a:t>&gt;&gt;  </a:t>
            </a:r>
            <a:r>
              <a:rPr lang="en-US" sz="2400" dirty="0" err="1" smtClean="0">
                <a:latin typeface="Courier New" panose="02070309020205020404" pitchFamily="49" charset="0"/>
                <a:cs typeface="Courier New" panose="02070309020205020404" pitchFamily="49" charset="0"/>
              </a:rPr>
              <a:t>disp</a:t>
            </a:r>
            <a:r>
              <a:rPr lang="en-US" sz="2400" dirty="0" smtClean="0">
                <a:latin typeface="Courier New" panose="02070309020205020404" pitchFamily="49" charset="0"/>
                <a:cs typeface="Courier New" panose="02070309020205020404" pitchFamily="49" charset="0"/>
              </a:rPr>
              <a:t>(‘The value of x is:’); </a:t>
            </a:r>
            <a:r>
              <a:rPr lang="en-US" sz="2400" dirty="0" err="1" smtClean="0">
                <a:latin typeface="Courier New" panose="02070309020205020404" pitchFamily="49" charset="0"/>
                <a:cs typeface="Courier New" panose="02070309020205020404" pitchFamily="49" charset="0"/>
              </a:rPr>
              <a:t>disp</a:t>
            </a:r>
            <a:r>
              <a:rPr lang="en-US" sz="2400" dirty="0" smtClean="0">
                <a:latin typeface="Courier New" panose="02070309020205020404" pitchFamily="49" charset="0"/>
                <a:cs typeface="Courier New" panose="02070309020205020404" pitchFamily="49" charset="0"/>
              </a:rPr>
              <a:t>(x)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pPr algn="ctr"/>
            <a:r>
              <a:rPr lang="en-US" b="1" dirty="0" smtClean="0">
                <a:solidFill>
                  <a:schemeClr val="accent3">
                    <a:lumMod val="50000"/>
                  </a:schemeClr>
                </a:solidFill>
              </a:rPr>
              <a:t>Arithmetic Operators and </a:t>
            </a:r>
            <a:br>
              <a:rPr lang="en-US" b="1" dirty="0" smtClean="0">
                <a:solidFill>
                  <a:schemeClr val="accent3">
                    <a:lumMod val="50000"/>
                  </a:schemeClr>
                </a:solidFill>
              </a:rPr>
            </a:br>
            <a:r>
              <a:rPr lang="en-US" b="1" dirty="0" smtClean="0">
                <a:solidFill>
                  <a:schemeClr val="accent3">
                    <a:lumMod val="50000"/>
                  </a:schemeClr>
                </a:solidFill>
              </a:rPr>
              <a:t>Order of Operations</a:t>
            </a:r>
            <a:endParaRPr lang="en-US" b="1" dirty="0">
              <a:solidFill>
                <a:schemeClr val="accent3">
                  <a:lumMod val="50000"/>
                </a:schemeClr>
              </a:solidFill>
            </a:endParaRPr>
          </a:p>
        </p:txBody>
      </p:sp>
      <p:sp>
        <p:nvSpPr>
          <p:cNvPr id="3" name="Content Placeholder 2"/>
          <p:cNvSpPr>
            <a:spLocks noGrp="1"/>
          </p:cNvSpPr>
          <p:nvPr>
            <p:ph idx="1"/>
          </p:nvPr>
        </p:nvSpPr>
        <p:spPr>
          <a:xfrm>
            <a:off x="457200" y="2209800"/>
            <a:ext cx="8229600" cy="4114800"/>
          </a:xfrm>
        </p:spPr>
        <p:txBody>
          <a:bodyPr>
            <a:normAutofit lnSpcReduction="10000"/>
          </a:bodyPr>
          <a:lstStyle/>
          <a:p>
            <a:pPr>
              <a:buFont typeface="Wingdings" pitchFamily="2" charset="2"/>
              <a:buChar char="§"/>
            </a:pPr>
            <a:r>
              <a:rPr lang="en-US" dirty="0" smtClean="0">
                <a:solidFill>
                  <a:schemeClr val="accent2">
                    <a:lumMod val="50000"/>
                  </a:schemeClr>
                </a:solidFill>
              </a:rPr>
              <a:t>Addition (+), Subtraction (-), Multiplication (*), Division (/), Power (^)</a:t>
            </a:r>
          </a:p>
          <a:p>
            <a:pPr>
              <a:buFont typeface="Wingdings" pitchFamily="2" charset="2"/>
              <a:buChar char="§"/>
            </a:pPr>
            <a:r>
              <a:rPr lang="en-US" dirty="0" smtClean="0">
                <a:solidFill>
                  <a:schemeClr val="accent2">
                    <a:lumMod val="50000"/>
                  </a:schemeClr>
                </a:solidFill>
              </a:rPr>
              <a:t>Order of Operations (same rules you should already know from math class and using a calculator)</a:t>
            </a:r>
          </a:p>
          <a:p>
            <a:pPr>
              <a:buNone/>
            </a:pPr>
            <a:r>
              <a:rPr lang="en-US" dirty="0" smtClean="0">
                <a:solidFill>
                  <a:schemeClr val="accent2">
                    <a:lumMod val="50000"/>
                  </a:schemeClr>
                </a:solidFill>
              </a:rPr>
              <a:t>		1. Complete all calculations inside parenthesis or  </a:t>
            </a:r>
          </a:p>
          <a:p>
            <a:pPr>
              <a:buNone/>
            </a:pPr>
            <a:r>
              <a:rPr lang="en-US" dirty="0" smtClean="0">
                <a:solidFill>
                  <a:schemeClr val="accent2">
                    <a:lumMod val="50000"/>
                  </a:schemeClr>
                </a:solidFill>
              </a:rPr>
              <a:t>               brackets using the precedent rules below</a:t>
            </a:r>
          </a:p>
          <a:p>
            <a:pPr>
              <a:buNone/>
            </a:pPr>
            <a:r>
              <a:rPr lang="en-US" dirty="0" smtClean="0">
                <a:solidFill>
                  <a:schemeClr val="accent2">
                    <a:lumMod val="50000"/>
                  </a:schemeClr>
                </a:solidFill>
              </a:rPr>
              <a:t>		2. Powers (left to right)</a:t>
            </a:r>
          </a:p>
          <a:p>
            <a:pPr>
              <a:buNone/>
            </a:pPr>
            <a:r>
              <a:rPr lang="en-US" dirty="0" smtClean="0">
                <a:solidFill>
                  <a:schemeClr val="accent2">
                    <a:lumMod val="50000"/>
                  </a:schemeClr>
                </a:solidFill>
              </a:rPr>
              <a:t>		3. Multiplication and Division (left to right)</a:t>
            </a:r>
          </a:p>
          <a:p>
            <a:pPr>
              <a:buNone/>
            </a:pPr>
            <a:r>
              <a:rPr lang="en-US" dirty="0" smtClean="0">
                <a:solidFill>
                  <a:schemeClr val="accent2">
                    <a:lumMod val="50000"/>
                  </a:schemeClr>
                </a:solidFill>
              </a:rPr>
              <a:t>		4. Addition and Subtraction (left to right)</a:t>
            </a: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Arithmetic Operators and </a:t>
            </a:r>
            <a:br>
              <a:rPr lang="en-US" b="1" dirty="0" smtClean="0">
                <a:solidFill>
                  <a:schemeClr val="accent3">
                    <a:lumMod val="50000"/>
                  </a:schemeClr>
                </a:solidFill>
              </a:rPr>
            </a:br>
            <a:r>
              <a:rPr lang="en-US" b="1" dirty="0" smtClean="0">
                <a:solidFill>
                  <a:schemeClr val="accent3">
                    <a:lumMod val="50000"/>
                  </a:schemeClr>
                </a:solidFill>
              </a:rPr>
              <a:t>Order of Operations</a:t>
            </a:r>
            <a:endParaRPr lang="en-US" b="1" dirty="0">
              <a:solidFill>
                <a:schemeClr val="accent3">
                  <a:lumMod val="50000"/>
                </a:schemeClr>
              </a:solidFill>
            </a:endParaRPr>
          </a:p>
        </p:txBody>
      </p:sp>
      <p:sp>
        <p:nvSpPr>
          <p:cNvPr id="4" name="Rectangle 3"/>
          <p:cNvSpPr/>
          <p:nvPr/>
        </p:nvSpPr>
        <p:spPr>
          <a:xfrm>
            <a:off x="838200" y="3505200"/>
            <a:ext cx="4572000" cy="2677656"/>
          </a:xfrm>
          <a:prstGeom prst="rect">
            <a:avLst/>
          </a:prstGeom>
        </p:spPr>
        <p:txBody>
          <a:bodyPr>
            <a:spAutoFit/>
          </a:bodyPr>
          <a:lstStyle/>
          <a:p>
            <a:r>
              <a:rPr lang="en-US" sz="2400" dirty="0" smtClean="0">
                <a:latin typeface="Courier New" panose="02070309020205020404" pitchFamily="49" charset="0"/>
                <a:ea typeface="Calibri" panose="020F0502020204030204" pitchFamily="34" charset="0"/>
                <a:cs typeface="Courier New" panose="02070309020205020404" pitchFamily="49" charset="0"/>
              </a:rPr>
              <a:t>EDU&gt;&gt;  10/5*2   </a:t>
            </a:r>
            <a:endParaRPr lang="en-US" sz="2400" dirty="0">
              <a:latin typeface="Courier New" panose="02070309020205020404" pitchFamily="49" charset="0"/>
              <a:ea typeface="Calibri" panose="020F0502020204030204" pitchFamily="34" charset="0"/>
              <a:cs typeface="Courier New" panose="02070309020205020404" pitchFamily="49" charset="0"/>
            </a:endParaRPr>
          </a:p>
          <a:p>
            <a:r>
              <a:rPr lang="en-US" sz="2400" dirty="0">
                <a:latin typeface="Courier New" panose="02070309020205020404" pitchFamily="49" charset="0"/>
                <a:ea typeface="Calibri" panose="020F0502020204030204" pitchFamily="34" charset="0"/>
                <a:cs typeface="Courier New" panose="02070309020205020404" pitchFamily="49" charset="0"/>
              </a:rPr>
              <a:t> </a:t>
            </a:r>
          </a:p>
          <a:p>
            <a:r>
              <a:rPr lang="en-US" sz="2400" dirty="0" smtClean="0">
                <a:latin typeface="Courier New" panose="02070309020205020404" pitchFamily="49" charset="0"/>
                <a:ea typeface="Calibri" panose="020F0502020204030204" pitchFamily="34" charset="0"/>
                <a:cs typeface="Courier New" panose="02070309020205020404" pitchFamily="49" charset="0"/>
              </a:rPr>
              <a:t>EDU&gt;&gt;  5*2^3+4(2)</a:t>
            </a:r>
            <a:endParaRPr lang="en-US" sz="2400" dirty="0">
              <a:latin typeface="Courier New" panose="02070309020205020404" pitchFamily="49" charset="0"/>
              <a:ea typeface="Calibri" panose="020F0502020204030204" pitchFamily="34" charset="0"/>
              <a:cs typeface="Courier New" panose="02070309020205020404" pitchFamily="49" charset="0"/>
            </a:endParaRPr>
          </a:p>
          <a:p>
            <a:r>
              <a:rPr lang="en-US" sz="2400" dirty="0">
                <a:latin typeface="Courier New" panose="02070309020205020404" pitchFamily="49" charset="0"/>
                <a:ea typeface="Calibri" panose="020F0502020204030204" pitchFamily="34" charset="0"/>
                <a:cs typeface="Courier New" panose="02070309020205020404" pitchFamily="49" charset="0"/>
              </a:rPr>
              <a:t> </a:t>
            </a:r>
          </a:p>
          <a:p>
            <a:r>
              <a:rPr lang="en-US" sz="2400" dirty="0" smtClean="0">
                <a:latin typeface="Courier New" panose="02070309020205020404" pitchFamily="49" charset="0"/>
                <a:ea typeface="Calibri" panose="020F0502020204030204" pitchFamily="34" charset="0"/>
                <a:cs typeface="Courier New" panose="02070309020205020404" pitchFamily="49" charset="0"/>
              </a:rPr>
              <a:t>EDU&gt;&gt; </a:t>
            </a:r>
            <a:r>
              <a:rPr lang="en-US" sz="2400" dirty="0">
                <a:latin typeface="Courier New" panose="02070309020205020404" pitchFamily="49" charset="0"/>
                <a:ea typeface="Calibri" panose="020F0502020204030204" pitchFamily="34" charset="0"/>
                <a:cs typeface="Courier New" panose="02070309020205020404" pitchFamily="49" charset="0"/>
              </a:rPr>
              <a:t>-1^4</a:t>
            </a:r>
          </a:p>
          <a:p>
            <a:r>
              <a:rPr lang="en-US" sz="2400" dirty="0">
                <a:latin typeface="Courier New" panose="02070309020205020404" pitchFamily="49" charset="0"/>
                <a:ea typeface="Calibri" panose="020F0502020204030204" pitchFamily="34" charset="0"/>
                <a:cs typeface="Courier New" panose="02070309020205020404" pitchFamily="49" charset="0"/>
              </a:rPr>
              <a:t> </a:t>
            </a:r>
          </a:p>
          <a:p>
            <a:r>
              <a:rPr lang="en-US" sz="2400" dirty="0" smtClean="0">
                <a:latin typeface="Courier New" panose="02070309020205020404" pitchFamily="49" charset="0"/>
                <a:ea typeface="Calibri" panose="020F0502020204030204" pitchFamily="34" charset="0"/>
                <a:cs typeface="Courier New" panose="02070309020205020404" pitchFamily="49" charset="0"/>
              </a:rPr>
              <a:t>EDU&gt;&gt;  8^1/3</a:t>
            </a:r>
            <a:endParaRPr lang="en-US" sz="2400" dirty="0">
              <a:effectLst/>
              <a:latin typeface="Courier New" panose="02070309020205020404" pitchFamily="49" charset="0"/>
              <a:ea typeface="Calibri" panose="020F0502020204030204" pitchFamily="34" charset="0"/>
              <a:cs typeface="Courier New" panose="02070309020205020404" pitchFamily="49" charset="0"/>
            </a:endParaRPr>
          </a:p>
        </p:txBody>
      </p:sp>
      <p:sp>
        <p:nvSpPr>
          <p:cNvPr id="7" name="TextBox 6"/>
          <p:cNvSpPr txBox="1"/>
          <p:nvPr/>
        </p:nvSpPr>
        <p:spPr>
          <a:xfrm>
            <a:off x="838200" y="2514600"/>
            <a:ext cx="4876800" cy="523220"/>
          </a:xfrm>
          <a:prstGeom prst="rect">
            <a:avLst/>
          </a:prstGeom>
          <a:noFill/>
        </p:spPr>
        <p:txBody>
          <a:bodyPr wrap="square" rtlCol="0">
            <a:spAutoFit/>
          </a:bodyPr>
          <a:lstStyle/>
          <a:p>
            <a:r>
              <a:rPr lang="en-US" sz="2800" dirty="0" smtClean="0">
                <a:solidFill>
                  <a:schemeClr val="accent2">
                    <a:lumMod val="50000"/>
                  </a:schemeClr>
                </a:solidFill>
              </a:rPr>
              <a:t>Some Examples:</a:t>
            </a:r>
            <a:endParaRPr lang="en-US" sz="2800" dirty="0">
              <a:solidFill>
                <a:schemeClr val="accent2">
                  <a:lumMod val="50000"/>
                </a:schemeClr>
              </a:solidFill>
            </a:endParaRPr>
          </a:p>
        </p:txBody>
      </p:sp>
    </p:spTree>
    <p:extLst>
      <p:ext uri="{BB962C8B-B14F-4D97-AF65-F5344CB8AC3E}">
        <p14:creationId xmlns:p14="http://schemas.microsoft.com/office/powerpoint/2010/main" val="640502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0144"/>
            <a:ext cx="8229600" cy="1143000"/>
          </a:xfrm>
        </p:spPr>
        <p:txBody>
          <a:bodyPr/>
          <a:lstStyle/>
          <a:p>
            <a:pPr algn="ctr"/>
            <a:r>
              <a:rPr lang="en-US" b="1" dirty="0" smtClean="0">
                <a:solidFill>
                  <a:schemeClr val="accent3">
                    <a:lumMod val="50000"/>
                  </a:schemeClr>
                </a:solidFill>
              </a:rPr>
              <a:t>Exercise 1</a:t>
            </a:r>
            <a:endParaRPr lang="en-US" b="1" dirty="0">
              <a:solidFill>
                <a:schemeClr val="accent3">
                  <a:lumMod val="50000"/>
                </a:schemeClr>
              </a:solidFill>
            </a:endParaRPr>
          </a:p>
        </p:txBody>
      </p:sp>
      <p:sp>
        <p:nvSpPr>
          <p:cNvPr id="3" name="Content Placeholder 2"/>
          <p:cNvSpPr>
            <a:spLocks noGrp="1"/>
          </p:cNvSpPr>
          <p:nvPr>
            <p:ph idx="1"/>
          </p:nvPr>
        </p:nvSpPr>
        <p:spPr>
          <a:xfrm>
            <a:off x="457200" y="1905000"/>
            <a:ext cx="8229600" cy="2362200"/>
          </a:xfrm>
        </p:spPr>
        <p:txBody>
          <a:bodyPr>
            <a:normAutofit/>
          </a:bodyPr>
          <a:lstStyle/>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In MATLAB create two variables: a = 4 and b = 17.2</a:t>
            </a:r>
          </a:p>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Now use MATLAB to perform the following set of calculations: </a:t>
            </a:r>
          </a:p>
          <a:p>
            <a:pPr>
              <a:buNone/>
            </a:pPr>
            <a:r>
              <a:rPr lang="en-US" dirty="0" smtClean="0"/>
              <a:t> </a:t>
            </a:r>
          </a:p>
          <a:p>
            <a:pPr>
              <a:buNone/>
            </a:pPr>
            <a:r>
              <a:rPr lang="en-US" dirty="0" smtClean="0">
                <a:solidFill>
                  <a:schemeClr val="accent2">
                    <a:lumMod val="50000"/>
                  </a:schemeClr>
                </a:solidFill>
                <a:latin typeface="Arial" pitchFamily="34" charset="0"/>
                <a:cs typeface="Arial" pitchFamily="34" charset="0"/>
              </a:rPr>
              <a:t>				        </a:t>
            </a:r>
            <a:r>
              <a:rPr lang="en-US" sz="2800" dirty="0" smtClean="0">
                <a:latin typeface="Cambria Math" panose="02040503050406030204" pitchFamily="18" charset="0"/>
                <a:ea typeface="Cambria Math" panose="02040503050406030204" pitchFamily="18" charset="0"/>
                <a:cs typeface="Arial" pitchFamily="34" charset="0"/>
              </a:rPr>
              <a:t>5a</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latin typeface="Arial" pitchFamily="34" charset="0"/>
              <a:cs typeface="Arial" pitchFamily="34" charset="0"/>
            </a:endParaRPr>
          </a:p>
          <a:p>
            <a:pPr marL="514350" indent="-514350">
              <a:buNone/>
            </a:pPr>
            <a:endParaRPr lang="en-US" dirty="0">
              <a:solidFill>
                <a:schemeClr val="accent2">
                  <a:lumMod val="50000"/>
                </a:schemeClr>
              </a:solidFill>
            </a:endParaRPr>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410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4101" name="Rectangle 5"/>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4" name="Rectangle 8"/>
          <p:cNvSpPr>
            <a:spLocks noChangeArrowheads="1"/>
          </p:cNvSpPr>
          <p:nvPr/>
        </p:nvSpPr>
        <p:spPr bwMode="auto">
          <a:xfrm>
            <a:off x="0" y="1009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105"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49345" y="4505894"/>
            <a:ext cx="1362075" cy="552450"/>
          </a:xfrm>
          <a:prstGeom prst="rect">
            <a:avLst/>
          </a:prstGeom>
          <a:noFill/>
        </p:spPr>
      </p:pic>
      <p:sp>
        <p:nvSpPr>
          <p:cNvPr id="4107" name="Rectangle 11"/>
          <p:cNvSpPr>
            <a:spLocks noChangeArrowheads="1"/>
          </p:cNvSpPr>
          <p:nvPr/>
        </p:nvSpPr>
        <p:spPr bwMode="auto">
          <a:xfrm>
            <a:off x="0" y="1009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4110" name="Rectangle 14"/>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409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06458" y="5410200"/>
            <a:ext cx="1847850" cy="5524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Some MATLAB® Functions</a:t>
            </a:r>
            <a:endParaRPr lang="en-US" b="1" dirty="0">
              <a:solidFill>
                <a:schemeClr val="accent3">
                  <a:lumMod val="50000"/>
                </a:schemeClr>
              </a:solidFill>
            </a:endParaRPr>
          </a:p>
        </p:txBody>
      </p:sp>
      <p:graphicFrame>
        <p:nvGraphicFramePr>
          <p:cNvPr id="4" name="Content Placeholder 3"/>
          <p:cNvGraphicFramePr>
            <a:graphicFrameLocks noGrp="1"/>
          </p:cNvGraphicFramePr>
          <p:nvPr>
            <p:ph idx="1"/>
          </p:nvPr>
        </p:nvGraphicFramePr>
        <p:xfrm>
          <a:off x="457200" y="1524000"/>
          <a:ext cx="8229600" cy="3606800"/>
        </p:xfrm>
        <a:graphic>
          <a:graphicData uri="http://schemas.openxmlformats.org/drawingml/2006/table">
            <a:tbl>
              <a:tblPr firstRow="1" bandRow="1">
                <a:tableStyleId>{3C2FFA5D-87B4-456A-9821-1D502468CF0F}</a:tableStyleId>
              </a:tblPr>
              <a:tblGrid>
                <a:gridCol w="2209800"/>
                <a:gridCol w="1600200"/>
                <a:gridCol w="228600"/>
                <a:gridCol w="2514600"/>
                <a:gridCol w="1676400"/>
              </a:tblGrid>
              <a:tr h="370840">
                <a:tc>
                  <a:txBody>
                    <a:bodyPr/>
                    <a:lstStyle/>
                    <a:p>
                      <a:pPr algn="ctr"/>
                      <a:r>
                        <a:rPr lang="en-US" dirty="0" smtClean="0"/>
                        <a:t>Function</a:t>
                      </a:r>
                      <a:endParaRPr lang="en-US" dirty="0"/>
                    </a:p>
                  </a:txBody>
                  <a:tcPr/>
                </a:tc>
                <a:tc>
                  <a:txBody>
                    <a:bodyPr/>
                    <a:lstStyle/>
                    <a:p>
                      <a:pPr algn="ctr"/>
                      <a:r>
                        <a:rPr lang="en-US" dirty="0" smtClean="0"/>
                        <a:t>MATLAB®</a:t>
                      </a:r>
                      <a:endParaRPr lang="en-US" dirty="0"/>
                    </a:p>
                  </a:txBody>
                  <a:tcPr/>
                </a:tc>
                <a:tc>
                  <a:txBody>
                    <a:bodyPr/>
                    <a:lstStyle/>
                    <a:p>
                      <a:endParaRPr lang="en-US" dirty="0"/>
                    </a:p>
                  </a:txBody>
                  <a:tcPr>
                    <a:noFill/>
                  </a:tcPr>
                </a:tc>
                <a:tc>
                  <a:txBody>
                    <a:bodyPr/>
                    <a:lstStyle/>
                    <a:p>
                      <a:pPr algn="ctr"/>
                      <a:r>
                        <a:rPr lang="en-US" dirty="0" smtClean="0"/>
                        <a:t>Function</a:t>
                      </a:r>
                      <a:endParaRPr lang="en-US" dirty="0"/>
                    </a:p>
                  </a:txBody>
                  <a:tcPr/>
                </a:tc>
                <a:tc>
                  <a:txBody>
                    <a:bodyPr/>
                    <a:lstStyle/>
                    <a:p>
                      <a:pPr algn="ctr"/>
                      <a:r>
                        <a:rPr lang="en-US" dirty="0" smtClean="0"/>
                        <a:t>MATLAB®</a:t>
                      </a:r>
                      <a:endParaRPr lang="en-US" dirty="0"/>
                    </a:p>
                  </a:txBody>
                  <a:tcPr/>
                </a:tc>
              </a:tr>
              <a:tr h="370840">
                <a:tc>
                  <a:txBody>
                    <a:bodyPr/>
                    <a:lstStyle/>
                    <a:p>
                      <a:pPr algn="ctr"/>
                      <a:r>
                        <a:rPr lang="en-US" dirty="0" smtClean="0"/>
                        <a:t>cosine</a:t>
                      </a:r>
                      <a:endParaRPr lang="en-US" dirty="0"/>
                    </a:p>
                  </a:txBody>
                  <a:tcPr/>
                </a:tc>
                <a:tc>
                  <a:txBody>
                    <a:bodyPr/>
                    <a:lstStyle/>
                    <a:p>
                      <a:pPr algn="ctr"/>
                      <a:r>
                        <a:rPr lang="en-US" dirty="0" smtClean="0"/>
                        <a:t>cos or cosd</a:t>
                      </a:r>
                      <a:endParaRPr lang="en-US" dirty="0"/>
                    </a:p>
                  </a:txBody>
                  <a:tcPr/>
                </a:tc>
                <a:tc>
                  <a:txBody>
                    <a:bodyPr/>
                    <a:lstStyle/>
                    <a:p>
                      <a:endParaRPr lang="en-US" dirty="0"/>
                    </a:p>
                  </a:txBody>
                  <a:tcPr>
                    <a:noFill/>
                  </a:tcPr>
                </a:tc>
                <a:tc>
                  <a:txBody>
                    <a:bodyPr/>
                    <a:lstStyle/>
                    <a:p>
                      <a:pPr algn="ctr"/>
                      <a:r>
                        <a:rPr lang="en-US" dirty="0" smtClean="0"/>
                        <a:t>square</a:t>
                      </a:r>
                      <a:r>
                        <a:rPr lang="en-US" baseline="0" dirty="0" smtClean="0"/>
                        <a:t> root</a:t>
                      </a:r>
                      <a:endParaRPr lang="en-US" dirty="0"/>
                    </a:p>
                  </a:txBody>
                  <a:tcPr/>
                </a:tc>
                <a:tc>
                  <a:txBody>
                    <a:bodyPr/>
                    <a:lstStyle/>
                    <a:p>
                      <a:pPr algn="ctr"/>
                      <a:r>
                        <a:rPr lang="en-US" dirty="0" smtClean="0"/>
                        <a:t>sqrt</a:t>
                      </a:r>
                      <a:endParaRPr lang="en-US" dirty="0"/>
                    </a:p>
                  </a:txBody>
                  <a:tcPr/>
                </a:tc>
              </a:tr>
              <a:tr h="370840">
                <a:tc>
                  <a:txBody>
                    <a:bodyPr/>
                    <a:lstStyle/>
                    <a:p>
                      <a:pPr algn="ctr"/>
                      <a:r>
                        <a:rPr lang="en-US" dirty="0" smtClean="0"/>
                        <a:t>sine</a:t>
                      </a:r>
                      <a:endParaRPr lang="en-US" dirty="0"/>
                    </a:p>
                  </a:txBody>
                  <a:tcPr/>
                </a:tc>
                <a:tc>
                  <a:txBody>
                    <a:bodyPr/>
                    <a:lstStyle/>
                    <a:p>
                      <a:pPr algn="ctr"/>
                      <a:r>
                        <a:rPr lang="en-US" dirty="0" smtClean="0"/>
                        <a:t>sin or sind</a:t>
                      </a:r>
                      <a:endParaRPr lang="en-US" dirty="0"/>
                    </a:p>
                  </a:txBody>
                  <a:tcPr/>
                </a:tc>
                <a:tc>
                  <a:txBody>
                    <a:bodyPr/>
                    <a:lstStyle/>
                    <a:p>
                      <a:endParaRPr lang="en-US" dirty="0"/>
                    </a:p>
                  </a:txBody>
                  <a:tcPr/>
                </a:tc>
                <a:tc>
                  <a:txBody>
                    <a:bodyPr/>
                    <a:lstStyle/>
                    <a:p>
                      <a:pPr algn="ctr"/>
                      <a:r>
                        <a:rPr lang="en-US" dirty="0" smtClean="0"/>
                        <a:t>exponential</a:t>
                      </a:r>
                      <a:endParaRPr lang="en-US" dirty="0"/>
                    </a:p>
                  </a:txBody>
                  <a:tcPr/>
                </a:tc>
                <a:tc>
                  <a:txBody>
                    <a:bodyPr/>
                    <a:lstStyle/>
                    <a:p>
                      <a:pPr algn="ctr"/>
                      <a:r>
                        <a:rPr lang="en-US" dirty="0" smtClean="0"/>
                        <a:t>exp</a:t>
                      </a:r>
                      <a:endParaRPr lang="en-US" dirty="0"/>
                    </a:p>
                  </a:txBody>
                  <a:tcPr/>
                </a:tc>
              </a:tr>
              <a:tr h="370840">
                <a:tc>
                  <a:txBody>
                    <a:bodyPr/>
                    <a:lstStyle/>
                    <a:p>
                      <a:pPr algn="ctr"/>
                      <a:r>
                        <a:rPr lang="en-US" dirty="0" smtClean="0"/>
                        <a:t>tangent</a:t>
                      </a:r>
                      <a:endParaRPr lang="en-US" dirty="0"/>
                    </a:p>
                  </a:txBody>
                  <a:tcPr/>
                </a:tc>
                <a:tc>
                  <a:txBody>
                    <a:bodyPr/>
                    <a:lstStyle/>
                    <a:p>
                      <a:pPr algn="ctr"/>
                      <a:r>
                        <a:rPr lang="en-US" dirty="0" smtClean="0"/>
                        <a:t>tan or tand</a:t>
                      </a:r>
                      <a:endParaRPr lang="en-US" dirty="0"/>
                    </a:p>
                  </a:txBody>
                  <a:tcPr/>
                </a:tc>
                <a:tc>
                  <a:txBody>
                    <a:bodyPr/>
                    <a:lstStyle/>
                    <a:p>
                      <a:endParaRPr lang="en-US" dirty="0"/>
                    </a:p>
                  </a:txBody>
                  <a:tcPr>
                    <a:noFill/>
                  </a:tcPr>
                </a:tc>
                <a:tc>
                  <a:txBody>
                    <a:bodyPr/>
                    <a:lstStyle/>
                    <a:p>
                      <a:pPr algn="ctr"/>
                      <a:r>
                        <a:rPr lang="en-US" dirty="0" smtClean="0"/>
                        <a:t>logarithm (base 10) </a:t>
                      </a:r>
                      <a:endParaRPr lang="en-US" dirty="0"/>
                    </a:p>
                  </a:txBody>
                  <a:tcPr/>
                </a:tc>
                <a:tc>
                  <a:txBody>
                    <a:bodyPr/>
                    <a:lstStyle/>
                    <a:p>
                      <a:pPr algn="ctr"/>
                      <a:r>
                        <a:rPr lang="en-US" dirty="0" smtClean="0"/>
                        <a:t>log10</a:t>
                      </a:r>
                      <a:endParaRPr lang="en-US" dirty="0"/>
                    </a:p>
                  </a:txBody>
                  <a:tcPr/>
                </a:tc>
              </a:tr>
              <a:tr h="370840">
                <a:tc>
                  <a:txBody>
                    <a:bodyPr/>
                    <a:lstStyle/>
                    <a:p>
                      <a:pPr algn="ctr"/>
                      <a:r>
                        <a:rPr lang="en-US" dirty="0" smtClean="0"/>
                        <a:t>cotangent</a:t>
                      </a:r>
                      <a:endParaRPr lang="en-US" dirty="0"/>
                    </a:p>
                  </a:txBody>
                  <a:tcPr/>
                </a:tc>
                <a:tc>
                  <a:txBody>
                    <a:bodyPr/>
                    <a:lstStyle/>
                    <a:p>
                      <a:pPr algn="ctr"/>
                      <a:r>
                        <a:rPr lang="en-US" dirty="0" smtClean="0"/>
                        <a:t>cot or cotd</a:t>
                      </a:r>
                      <a:endParaRPr lang="en-US" dirty="0"/>
                    </a:p>
                  </a:txBody>
                  <a:tcPr/>
                </a:tc>
                <a:tc>
                  <a:txBody>
                    <a:bodyPr/>
                    <a:lstStyle/>
                    <a:p>
                      <a:endParaRPr lang="en-US" dirty="0"/>
                    </a:p>
                  </a:txBody>
                  <a:tcPr/>
                </a:tc>
                <a:tc>
                  <a:txBody>
                    <a:bodyPr/>
                    <a:lstStyle/>
                    <a:p>
                      <a:pPr algn="ctr"/>
                      <a:r>
                        <a:rPr lang="en-US" dirty="0" smtClean="0"/>
                        <a:t>natural log (base e)</a:t>
                      </a:r>
                      <a:endParaRPr lang="en-US" dirty="0"/>
                    </a:p>
                  </a:txBody>
                  <a:tcPr/>
                </a:tc>
                <a:tc>
                  <a:txBody>
                    <a:bodyPr/>
                    <a:lstStyle/>
                    <a:p>
                      <a:pPr algn="ctr"/>
                      <a:r>
                        <a:rPr lang="en-US" dirty="0" smtClean="0"/>
                        <a:t>log</a:t>
                      </a:r>
                      <a:endParaRPr lang="en-US" dirty="0"/>
                    </a:p>
                  </a:txBody>
                  <a:tcPr/>
                </a:tc>
              </a:tr>
              <a:tr h="370840">
                <a:tc>
                  <a:txBody>
                    <a:bodyPr/>
                    <a:lstStyle/>
                    <a:p>
                      <a:pPr algn="ctr"/>
                      <a:r>
                        <a:rPr lang="en-US" dirty="0" smtClean="0"/>
                        <a:t>arc</a:t>
                      </a:r>
                      <a:r>
                        <a:rPr lang="en-US" baseline="0" dirty="0" smtClean="0"/>
                        <a:t> cosine</a:t>
                      </a:r>
                      <a:endParaRPr lang="en-US" dirty="0"/>
                    </a:p>
                  </a:txBody>
                  <a:tcPr anchor="ctr"/>
                </a:tc>
                <a:tc>
                  <a:txBody>
                    <a:bodyPr/>
                    <a:lstStyle/>
                    <a:p>
                      <a:pPr algn="ctr"/>
                      <a:r>
                        <a:rPr lang="en-US" dirty="0" smtClean="0"/>
                        <a:t>acos or acosd</a:t>
                      </a:r>
                      <a:endParaRPr lang="en-US" dirty="0"/>
                    </a:p>
                  </a:txBody>
                  <a:tcPr anchor="ctr"/>
                </a:tc>
                <a:tc>
                  <a:txBody>
                    <a:bodyPr/>
                    <a:lstStyle/>
                    <a:p>
                      <a:endParaRPr lang="en-US" dirty="0"/>
                    </a:p>
                  </a:txBody>
                  <a:tcPr anchor="ctr">
                    <a:noFill/>
                  </a:tcPr>
                </a:tc>
                <a:tc>
                  <a:txBody>
                    <a:bodyPr/>
                    <a:lstStyle/>
                    <a:p>
                      <a:pPr algn="ctr"/>
                      <a:r>
                        <a:rPr lang="en-US" dirty="0" smtClean="0"/>
                        <a:t>round to nearest integer</a:t>
                      </a:r>
                      <a:endParaRPr lang="en-US" dirty="0"/>
                    </a:p>
                  </a:txBody>
                  <a:tcPr anchor="ctr"/>
                </a:tc>
                <a:tc>
                  <a:txBody>
                    <a:bodyPr/>
                    <a:lstStyle/>
                    <a:p>
                      <a:pPr algn="ctr"/>
                      <a:r>
                        <a:rPr lang="en-US" dirty="0" smtClean="0"/>
                        <a:t>round</a:t>
                      </a:r>
                      <a:endParaRPr lang="en-US" dirty="0"/>
                    </a:p>
                  </a:txBody>
                  <a:tcPr anchor="ctr"/>
                </a:tc>
              </a:tr>
              <a:tr h="370840">
                <a:tc>
                  <a:txBody>
                    <a:bodyPr/>
                    <a:lstStyle/>
                    <a:p>
                      <a:pPr algn="ctr"/>
                      <a:r>
                        <a:rPr lang="en-US" dirty="0" smtClean="0"/>
                        <a:t>arc sine</a:t>
                      </a:r>
                      <a:endParaRPr lang="en-US" dirty="0"/>
                    </a:p>
                  </a:txBody>
                  <a:tcPr/>
                </a:tc>
                <a:tc>
                  <a:txBody>
                    <a:bodyPr/>
                    <a:lstStyle/>
                    <a:p>
                      <a:pPr algn="ctr"/>
                      <a:r>
                        <a:rPr lang="en-US" dirty="0" smtClean="0"/>
                        <a:t>asin or asind</a:t>
                      </a:r>
                      <a:endParaRPr lang="en-US" dirty="0"/>
                    </a:p>
                  </a:txBody>
                  <a:tcPr/>
                </a:tc>
                <a:tc>
                  <a:txBody>
                    <a:bodyPr/>
                    <a:lstStyle/>
                    <a:p>
                      <a:endParaRPr lang="en-US" dirty="0"/>
                    </a:p>
                  </a:txBody>
                  <a:tcPr/>
                </a:tc>
                <a:tc>
                  <a:txBody>
                    <a:bodyPr/>
                    <a:lstStyle/>
                    <a:p>
                      <a:pPr algn="ctr"/>
                      <a:r>
                        <a:rPr lang="en-US" dirty="0" smtClean="0"/>
                        <a:t>round down to integer</a:t>
                      </a:r>
                      <a:endParaRPr lang="en-US" dirty="0"/>
                    </a:p>
                  </a:txBody>
                  <a:tcPr/>
                </a:tc>
                <a:tc>
                  <a:txBody>
                    <a:bodyPr/>
                    <a:lstStyle/>
                    <a:p>
                      <a:pPr algn="ctr"/>
                      <a:r>
                        <a:rPr lang="en-US" dirty="0" smtClean="0"/>
                        <a:t>floor</a:t>
                      </a:r>
                      <a:endParaRPr lang="en-US" dirty="0"/>
                    </a:p>
                  </a:txBody>
                  <a:tcPr/>
                </a:tc>
              </a:tr>
              <a:tr h="370840">
                <a:tc>
                  <a:txBody>
                    <a:bodyPr/>
                    <a:lstStyle/>
                    <a:p>
                      <a:pPr algn="ctr"/>
                      <a:r>
                        <a:rPr lang="en-US" dirty="0" smtClean="0"/>
                        <a:t>arc tangent</a:t>
                      </a:r>
                      <a:endParaRPr lang="en-US" dirty="0"/>
                    </a:p>
                  </a:txBody>
                  <a:tcPr/>
                </a:tc>
                <a:tc>
                  <a:txBody>
                    <a:bodyPr/>
                    <a:lstStyle/>
                    <a:p>
                      <a:pPr algn="ctr"/>
                      <a:r>
                        <a:rPr lang="en-US" dirty="0" smtClean="0"/>
                        <a:t>atan or atand</a:t>
                      </a:r>
                      <a:endParaRPr lang="en-US" dirty="0"/>
                    </a:p>
                  </a:txBody>
                  <a:tcPr/>
                </a:tc>
                <a:tc>
                  <a:txBody>
                    <a:bodyPr/>
                    <a:lstStyle/>
                    <a:p>
                      <a:endParaRPr lang="en-US" dirty="0"/>
                    </a:p>
                  </a:txBody>
                  <a:tcPr>
                    <a:noFill/>
                  </a:tcPr>
                </a:tc>
                <a:tc>
                  <a:txBody>
                    <a:bodyPr/>
                    <a:lstStyle/>
                    <a:p>
                      <a:pPr algn="ctr"/>
                      <a:r>
                        <a:rPr lang="en-US" dirty="0" smtClean="0"/>
                        <a:t>round up to integer</a:t>
                      </a:r>
                      <a:endParaRPr lang="en-US" dirty="0"/>
                    </a:p>
                  </a:txBody>
                  <a:tcPr/>
                </a:tc>
                <a:tc>
                  <a:txBody>
                    <a:bodyPr/>
                    <a:lstStyle/>
                    <a:p>
                      <a:pPr algn="ctr"/>
                      <a:r>
                        <a:rPr lang="en-US" dirty="0" smtClean="0"/>
                        <a:t>ceil</a:t>
                      </a:r>
                      <a:endParaRPr lang="en-US" dirty="0"/>
                    </a:p>
                  </a:txBody>
                  <a:tcPr/>
                </a:tc>
              </a:tr>
              <a:tr h="370840">
                <a:tc>
                  <a:txBody>
                    <a:bodyPr/>
                    <a:lstStyle/>
                    <a:p>
                      <a:pPr algn="ctr"/>
                      <a:r>
                        <a:rPr lang="en-US" dirty="0" smtClean="0"/>
                        <a:t>arc cotangent</a:t>
                      </a:r>
                      <a:endParaRPr lang="en-US" dirty="0"/>
                    </a:p>
                  </a:txBody>
                  <a:tcPr/>
                </a:tc>
                <a:tc>
                  <a:txBody>
                    <a:bodyPr/>
                    <a:lstStyle/>
                    <a:p>
                      <a:pPr algn="ctr"/>
                      <a:r>
                        <a:rPr lang="en-US" dirty="0" smtClean="0"/>
                        <a:t>acot or acotd</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5" name="TextBox 4"/>
          <p:cNvSpPr txBox="1"/>
          <p:nvPr/>
        </p:nvSpPr>
        <p:spPr>
          <a:xfrm>
            <a:off x="381000" y="5334000"/>
            <a:ext cx="8382000" cy="1200329"/>
          </a:xfrm>
          <a:prstGeom prst="rect">
            <a:avLst/>
          </a:prstGeom>
          <a:noFill/>
        </p:spPr>
        <p:txBody>
          <a:bodyPr wrap="square" rtlCol="0">
            <a:spAutoFit/>
          </a:bodyPr>
          <a:lstStyle/>
          <a:p>
            <a:r>
              <a:rPr lang="en-US" b="1" dirty="0" smtClean="0">
                <a:latin typeface="Arial" pitchFamily="34" charset="0"/>
                <a:cs typeface="Arial" pitchFamily="34" charset="0"/>
              </a:rPr>
              <a:t>Note:    </a:t>
            </a:r>
            <a:r>
              <a:rPr lang="en-US" dirty="0" smtClean="0">
                <a:latin typeface="Arial" pitchFamily="34" charset="0"/>
                <a:cs typeface="Arial" pitchFamily="34" charset="0"/>
              </a:rPr>
              <a:t>cos(</a:t>
            </a:r>
            <a:r>
              <a:rPr lang="el-GR" dirty="0" smtClean="0">
                <a:latin typeface="Arial" pitchFamily="34" charset="0"/>
                <a:cs typeface="Arial" pitchFamily="34" charset="0"/>
              </a:rPr>
              <a:t>α</a:t>
            </a:r>
            <a:r>
              <a:rPr lang="en-US" dirty="0" smtClean="0">
                <a:latin typeface="Arial" pitchFamily="34" charset="0"/>
                <a:cs typeface="Arial" pitchFamily="34" charset="0"/>
              </a:rPr>
              <a:t>) assumes </a:t>
            </a:r>
            <a:r>
              <a:rPr lang="el-GR" dirty="0" smtClean="0">
                <a:latin typeface="Arial" pitchFamily="34" charset="0"/>
                <a:cs typeface="Arial" pitchFamily="34" charset="0"/>
              </a:rPr>
              <a:t>α</a:t>
            </a:r>
            <a:r>
              <a:rPr lang="en-US" dirty="0" smtClean="0">
                <a:latin typeface="Arial" pitchFamily="34" charset="0"/>
                <a:cs typeface="Arial" pitchFamily="34" charset="0"/>
              </a:rPr>
              <a:t> in radians; whereas, cosd(</a:t>
            </a:r>
            <a:r>
              <a:rPr lang="el-GR" dirty="0" smtClean="0">
                <a:latin typeface="Arial" pitchFamily="34" charset="0"/>
                <a:cs typeface="Arial" pitchFamily="34" charset="0"/>
              </a:rPr>
              <a:t>α</a:t>
            </a:r>
            <a:r>
              <a:rPr lang="en-US" dirty="0" smtClean="0">
                <a:latin typeface="Arial" pitchFamily="34" charset="0"/>
                <a:cs typeface="Arial" pitchFamily="34" charset="0"/>
              </a:rPr>
              <a:t>) assumes </a:t>
            </a:r>
            <a:r>
              <a:rPr lang="el-GR" dirty="0" smtClean="0">
                <a:latin typeface="Arial" pitchFamily="34" charset="0"/>
                <a:cs typeface="Arial" pitchFamily="34" charset="0"/>
              </a:rPr>
              <a:t>α</a:t>
            </a:r>
            <a:r>
              <a:rPr lang="en-US" dirty="0" smtClean="0">
                <a:latin typeface="Arial" pitchFamily="34" charset="0"/>
                <a:cs typeface="Arial" pitchFamily="34" charset="0"/>
              </a:rPr>
              <a:t> in degrees.</a:t>
            </a:r>
          </a:p>
          <a:p>
            <a:r>
              <a:rPr lang="en-US" dirty="0" smtClean="0">
                <a:latin typeface="Arial" pitchFamily="34" charset="0"/>
                <a:cs typeface="Arial" pitchFamily="34" charset="0"/>
              </a:rPr>
              <a:t>              acos(x) returns the angle in radians; whereas, acosd(x) returns the</a:t>
            </a:r>
          </a:p>
          <a:p>
            <a:r>
              <a:rPr lang="en-US" dirty="0" smtClean="0">
                <a:latin typeface="Arial" pitchFamily="34" charset="0"/>
                <a:cs typeface="Arial" pitchFamily="34" charset="0"/>
              </a:rPr>
              <a:t>              angle in degrees.</a:t>
            </a:r>
          </a:p>
          <a:p>
            <a:r>
              <a:rPr lang="en-US" dirty="0" smtClean="0">
                <a:latin typeface="Arial" pitchFamily="34" charset="0"/>
                <a:cs typeface="Arial" pitchFamily="34" charset="0"/>
              </a:rPr>
              <a:t>                                                   </a:t>
            </a:r>
            <a:r>
              <a:rPr lang="el-GR" dirty="0" smtClean="0">
                <a:latin typeface="Arial" pitchFamily="34" charset="0"/>
                <a:cs typeface="Arial" pitchFamily="34" charset="0"/>
              </a:rPr>
              <a:t>π</a:t>
            </a:r>
            <a:r>
              <a:rPr lang="en-US" dirty="0" smtClean="0">
                <a:latin typeface="Arial" pitchFamily="34" charset="0"/>
                <a:cs typeface="Arial" pitchFamily="34" charset="0"/>
              </a:rPr>
              <a:t> radians = 180 degrees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b="1" dirty="0" smtClean="0">
                <a:solidFill>
                  <a:schemeClr val="accent3">
                    <a:lumMod val="50000"/>
                  </a:schemeClr>
                </a:solidFill>
              </a:rPr>
              <a:t>Other Useful Stuff</a:t>
            </a:r>
            <a:endParaRPr lang="en-US" b="1" dirty="0">
              <a:solidFill>
                <a:schemeClr val="accent3">
                  <a:lumMod val="50000"/>
                </a:schemeClr>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62636" y="2209800"/>
                <a:ext cx="8991600" cy="3962400"/>
              </a:xfrm>
            </p:spPr>
            <p:txBody>
              <a:bodyPr>
                <a:normAutofit/>
              </a:bodyPr>
              <a:lstStyle/>
              <a:p>
                <a:pPr>
                  <a:buFont typeface="Wingdings" pitchFamily="2" charset="2"/>
                  <a:buChar char="§"/>
                </a:pPr>
                <a:r>
                  <a:rPr lang="en-US" b="1" dirty="0" smtClean="0">
                    <a:latin typeface="Courier New" panose="02070309020205020404" pitchFamily="49" charset="0"/>
                    <a:cs typeface="Courier New" panose="02070309020205020404" pitchFamily="49" charset="0"/>
                  </a:rPr>
                  <a:t>clear</a:t>
                </a:r>
                <a:r>
                  <a:rPr lang="en-US" dirty="0" smtClean="0">
                    <a:latin typeface="Arial" pitchFamily="34" charset="0"/>
                    <a:cs typeface="Arial" pitchFamily="34" charset="0"/>
                  </a:rPr>
                  <a:t>   </a:t>
                </a:r>
                <a:r>
                  <a:rPr lang="en-US" dirty="0" smtClean="0">
                    <a:solidFill>
                      <a:schemeClr val="accent2">
                        <a:lumMod val="50000"/>
                      </a:schemeClr>
                    </a:solidFill>
                    <a:latin typeface="Arial" pitchFamily="34" charset="0"/>
                    <a:cs typeface="Arial" pitchFamily="34" charset="0"/>
                  </a:rPr>
                  <a:t>clears all variables in the MATLAB® workspace</a:t>
                </a:r>
              </a:p>
              <a:p>
                <a:pPr>
                  <a:buFont typeface="Wingdings" pitchFamily="2" charset="2"/>
                  <a:buChar char="§"/>
                </a:pPr>
                <a:r>
                  <a:rPr lang="en-US" b="1" dirty="0" smtClean="0">
                    <a:latin typeface="Courier New" panose="02070309020205020404" pitchFamily="49" charset="0"/>
                    <a:cs typeface="Courier New" panose="02070309020205020404" pitchFamily="49" charset="0"/>
                  </a:rPr>
                  <a:t>clear a, b  </a:t>
                </a:r>
                <a:r>
                  <a:rPr lang="en-US" dirty="0" smtClean="0">
                    <a:solidFill>
                      <a:schemeClr val="accent2">
                        <a:lumMod val="50000"/>
                      </a:schemeClr>
                    </a:solidFill>
                    <a:latin typeface="Arial" pitchFamily="34" charset="0"/>
                    <a:cs typeface="Arial" pitchFamily="34" charset="0"/>
                  </a:rPr>
                  <a:t>just clears variables </a:t>
                </a:r>
                <a:r>
                  <a:rPr lang="en-US" dirty="0" smtClean="0">
                    <a:solidFill>
                      <a:schemeClr val="accent2">
                        <a:lumMod val="50000"/>
                      </a:schemeClr>
                    </a:solidFill>
                    <a:latin typeface="Arial" pitchFamily="34" charset="0"/>
                    <a:cs typeface="Arial" pitchFamily="34" charset="0"/>
                  </a:rPr>
                  <a:t>a and </a:t>
                </a:r>
                <a:r>
                  <a:rPr lang="en-US" dirty="0" smtClean="0">
                    <a:solidFill>
                      <a:schemeClr val="accent2">
                        <a:lumMod val="50000"/>
                      </a:schemeClr>
                    </a:solidFill>
                    <a:latin typeface="Arial" pitchFamily="34" charset="0"/>
                    <a:cs typeface="Arial" pitchFamily="34" charset="0"/>
                  </a:rPr>
                  <a:t>b</a:t>
                </a:r>
              </a:p>
              <a:p>
                <a:pPr>
                  <a:buFont typeface="Wingdings" pitchFamily="2" charset="2"/>
                  <a:buChar char="§"/>
                </a:pPr>
                <a:r>
                  <a:rPr lang="en-US" b="1" dirty="0" err="1" smtClean="0">
                    <a:latin typeface="Courier New" panose="02070309020205020404" pitchFamily="49" charset="0"/>
                    <a:cs typeface="Courier New" panose="02070309020205020404" pitchFamily="49" charset="0"/>
                  </a:rPr>
                  <a:t>clc</a:t>
                </a:r>
                <a:r>
                  <a:rPr lang="en-US" b="1" dirty="0" smtClean="0">
                    <a:latin typeface="Courier New" panose="02070309020205020404" pitchFamily="49" charset="0"/>
                    <a:cs typeface="Courier New" panose="02070309020205020404" pitchFamily="49" charset="0"/>
                  </a:rPr>
                  <a:t> </a:t>
                </a:r>
                <a:r>
                  <a:rPr lang="en-US" dirty="0" smtClean="0">
                    <a:latin typeface="Arial" pitchFamily="34" charset="0"/>
                    <a:cs typeface="Arial" pitchFamily="34" charset="0"/>
                  </a:rPr>
                  <a:t> </a:t>
                </a:r>
                <a:r>
                  <a:rPr lang="en-US" dirty="0" smtClean="0">
                    <a:solidFill>
                      <a:schemeClr val="accent2">
                        <a:lumMod val="50000"/>
                      </a:schemeClr>
                    </a:solidFill>
                    <a:latin typeface="Arial" pitchFamily="34" charset="0"/>
                    <a:cs typeface="Arial" pitchFamily="34" charset="0"/>
                  </a:rPr>
                  <a:t> clears the command window</a:t>
                </a:r>
              </a:p>
              <a:p>
                <a:pPr>
                  <a:buFont typeface="Wingdings" pitchFamily="2" charset="2"/>
                  <a:buChar char="§"/>
                </a:pPr>
                <a:r>
                  <a:rPr lang="en-US" b="1" dirty="0" smtClean="0">
                    <a:latin typeface="Courier New" panose="02070309020205020404" pitchFamily="49" charset="0"/>
                    <a:cs typeface="Courier New" panose="02070309020205020404" pitchFamily="49" charset="0"/>
                  </a:rPr>
                  <a:t>i</a:t>
                </a:r>
                <a:r>
                  <a:rPr lang="en-US" dirty="0" smtClean="0">
                    <a:solidFill>
                      <a:schemeClr val="accent2">
                        <a:lumMod val="50000"/>
                      </a:schemeClr>
                    </a:solidFill>
                    <a:latin typeface="Arial" pitchFamily="34" charset="0"/>
                    <a:cs typeface="Arial" pitchFamily="34" charset="0"/>
                  </a:rPr>
                  <a:t> and</a:t>
                </a:r>
                <a:r>
                  <a:rPr lang="en-US" b="1" dirty="0" smtClean="0">
                    <a:latin typeface="Arial" pitchFamily="34" charset="0"/>
                    <a:cs typeface="Arial" pitchFamily="34" charset="0"/>
                  </a:rPr>
                  <a:t> </a:t>
                </a:r>
                <a:r>
                  <a:rPr lang="en-US" b="1" dirty="0" smtClean="0">
                    <a:latin typeface="Courier New" panose="02070309020205020404" pitchFamily="49" charset="0"/>
                    <a:cs typeface="Courier New" panose="02070309020205020404" pitchFamily="49" charset="0"/>
                  </a:rPr>
                  <a:t>j</a:t>
                </a:r>
                <a:r>
                  <a:rPr lang="en-US" b="1" dirty="0" smtClean="0">
                    <a:latin typeface="Arial" pitchFamily="34" charset="0"/>
                    <a:cs typeface="Arial" pitchFamily="34" charset="0"/>
                  </a:rPr>
                  <a:t> </a:t>
                </a:r>
                <a:r>
                  <a:rPr lang="en-US" dirty="0" smtClean="0">
                    <a:solidFill>
                      <a:schemeClr val="accent2">
                        <a:lumMod val="50000"/>
                      </a:schemeClr>
                    </a:solidFill>
                    <a:latin typeface="Arial" pitchFamily="34" charset="0"/>
                    <a:cs typeface="Arial" pitchFamily="34" charset="0"/>
                  </a:rPr>
                  <a:t>are defined in MATLAB to be </a:t>
                </a:r>
                <a14:m>
                  <m:oMath xmlns:m="http://schemas.openxmlformats.org/officeDocument/2006/math">
                    <m:rad>
                      <m:radPr>
                        <m:degHide m:val="on"/>
                        <m:ctrlPr>
                          <a:rPr lang="en-US" b="1" i="1" smtClean="0">
                            <a:solidFill>
                              <a:schemeClr val="tx1"/>
                            </a:solidFill>
                            <a:latin typeface="Cambria Math" panose="02040503050406030204" pitchFamily="18" charset="0"/>
                            <a:cs typeface="Arial" pitchFamily="34" charset="0"/>
                          </a:rPr>
                        </m:ctrlPr>
                      </m:radPr>
                      <m:deg/>
                      <m:e>
                        <m:r>
                          <a:rPr lang="en-US" b="1" i="0" smtClean="0">
                            <a:solidFill>
                              <a:schemeClr val="tx1"/>
                            </a:solidFill>
                            <a:latin typeface="Cambria Math"/>
                            <a:cs typeface="Arial" pitchFamily="34" charset="0"/>
                          </a:rPr>
                          <m:t>−</m:t>
                        </m:r>
                        <m:r>
                          <a:rPr lang="en-US" b="1" i="0" smtClean="0">
                            <a:solidFill>
                              <a:schemeClr val="tx1"/>
                            </a:solidFill>
                            <a:latin typeface="Cambria Math"/>
                            <a:cs typeface="Arial" pitchFamily="34" charset="0"/>
                          </a:rPr>
                          <m:t>𝟏</m:t>
                        </m:r>
                      </m:e>
                    </m:rad>
                    <m:r>
                      <a:rPr lang="en-US" b="0" i="0" smtClean="0">
                        <a:solidFill>
                          <a:schemeClr val="accent2">
                            <a:lumMod val="50000"/>
                          </a:schemeClr>
                        </a:solidFill>
                        <a:latin typeface="Cambria Math"/>
                        <a:cs typeface="Arial" pitchFamily="34" charset="0"/>
                      </a:rPr>
                      <m:t>.  </m:t>
                    </m:r>
                  </m:oMath>
                </a14:m>
                <a:r>
                  <a:rPr lang="en-US" dirty="0" smtClean="0">
                    <a:solidFill>
                      <a:schemeClr val="accent2">
                        <a:lumMod val="50000"/>
                      </a:schemeClr>
                    </a:solidFill>
                    <a:latin typeface="Arial" pitchFamily="34" charset="0"/>
                    <a:cs typeface="Arial" pitchFamily="34" charset="0"/>
                  </a:rPr>
                  <a:t>If you define these variables to be something else, you lose the ability to work with complex numbers.  So, avoid using i and j as variables.</a:t>
                </a:r>
              </a:p>
              <a:p>
                <a:pPr>
                  <a:buFont typeface="Wingdings" pitchFamily="2" charset="2"/>
                  <a:buChar char="§"/>
                </a:pPr>
                <a:r>
                  <a:rPr lang="en-US" b="1" dirty="0" smtClean="0">
                    <a:latin typeface="Courier New" panose="02070309020205020404" pitchFamily="49" charset="0"/>
                    <a:cs typeface="Courier New" panose="02070309020205020404" pitchFamily="49" charset="0"/>
                  </a:rPr>
                  <a:t>pi</a:t>
                </a:r>
                <a:r>
                  <a:rPr lang="en-US" dirty="0" smtClean="0">
                    <a:solidFill>
                      <a:schemeClr val="accent2">
                        <a:lumMod val="50000"/>
                      </a:schemeClr>
                    </a:solidFill>
                    <a:latin typeface="Arial" pitchFamily="34" charset="0"/>
                    <a:cs typeface="Arial" pitchFamily="34" charset="0"/>
                  </a:rPr>
                  <a:t> is defined in MATLAB as </a:t>
                </a:r>
                <a:r>
                  <a:rPr lang="en-US" b="1" dirty="0" smtClean="0">
                    <a:latin typeface="Courier New" panose="02070309020205020404" pitchFamily="49" charset="0"/>
                    <a:cs typeface="Courier New" panose="02070309020205020404" pitchFamily="49" charset="0"/>
                  </a:rPr>
                  <a:t>3.14159</a:t>
                </a:r>
                <a:r>
                  <a:rPr lang="en-US" dirty="0" smtClean="0">
                    <a:solidFill>
                      <a:schemeClr val="accent2">
                        <a:lumMod val="50000"/>
                      </a:schemeClr>
                    </a:solidFill>
                    <a:latin typeface="Arial" pitchFamily="34" charset="0"/>
                    <a:cs typeface="Arial" pitchFamily="34" charset="0"/>
                  </a:rPr>
                  <a:t>….  </a:t>
                </a:r>
                <a:endParaRPr lang="en-US" dirty="0">
                  <a:solidFill>
                    <a:schemeClr val="accent2">
                      <a:lumMod val="50000"/>
                    </a:schemeClr>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62636" y="2209800"/>
                <a:ext cx="8991600" cy="3962400"/>
              </a:xfrm>
              <a:blipFill rotWithShape="0">
                <a:blip r:embed="rId3"/>
                <a:stretch>
                  <a:fillRect l="-949" t="-2154" r="-746"/>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rmAutofit/>
          </a:bodyPr>
          <a:lstStyle/>
          <a:p>
            <a:pPr algn="ctr"/>
            <a:r>
              <a:rPr lang="en-US" b="1" dirty="0" smtClean="0">
                <a:solidFill>
                  <a:schemeClr val="accent3">
                    <a:lumMod val="50000"/>
                  </a:schemeClr>
                </a:solidFill>
              </a:rPr>
              <a:t>Help!</a:t>
            </a:r>
            <a:endParaRPr lang="en-US" b="1" dirty="0">
              <a:solidFill>
                <a:schemeClr val="accent3">
                  <a:lumMod val="50000"/>
                </a:schemeClr>
              </a:solidFill>
            </a:endParaRPr>
          </a:p>
        </p:txBody>
      </p:sp>
      <p:sp>
        <p:nvSpPr>
          <p:cNvPr id="3" name="Content Placeholder 2"/>
          <p:cNvSpPr>
            <a:spLocks noGrp="1"/>
          </p:cNvSpPr>
          <p:nvPr>
            <p:ph idx="1"/>
          </p:nvPr>
        </p:nvSpPr>
        <p:spPr>
          <a:xfrm>
            <a:off x="186519" y="2362200"/>
            <a:ext cx="8991600" cy="3962400"/>
          </a:xfrm>
        </p:spPr>
        <p:txBody>
          <a:bodyPr>
            <a:normAutofit/>
          </a:bodyPr>
          <a:lstStyle/>
          <a:p>
            <a:pPr>
              <a:buFont typeface="Wingdings" pitchFamily="2" charset="2"/>
              <a:buChar char="§"/>
            </a:pPr>
            <a:r>
              <a:rPr lang="en-US" dirty="0" smtClean="0">
                <a:solidFill>
                  <a:schemeClr val="accent2">
                    <a:lumMod val="50000"/>
                  </a:schemeClr>
                </a:solidFill>
                <a:latin typeface="Arial" pitchFamily="34" charset="0"/>
                <a:cs typeface="Arial" pitchFamily="34" charset="0"/>
              </a:rPr>
              <a:t>The </a:t>
            </a:r>
            <a:r>
              <a:rPr lang="en-US" b="1" dirty="0" smtClean="0">
                <a:latin typeface="Courier New" panose="02070309020205020404" pitchFamily="49" charset="0"/>
                <a:cs typeface="Courier New" panose="02070309020205020404" pitchFamily="49" charset="0"/>
              </a:rPr>
              <a:t>help</a:t>
            </a:r>
            <a:r>
              <a:rPr lang="en-US" dirty="0" smtClean="0">
                <a:solidFill>
                  <a:schemeClr val="accent2">
                    <a:lumMod val="50000"/>
                  </a:schemeClr>
                </a:solidFill>
                <a:latin typeface="Arial" pitchFamily="34" charset="0"/>
                <a:cs typeface="Arial" pitchFamily="34" charset="0"/>
              </a:rPr>
              <a:t> command provides information about a function.  Type </a:t>
            </a:r>
            <a:r>
              <a:rPr lang="en-US" b="1" dirty="0" smtClean="0">
                <a:latin typeface="Courier New" panose="02070309020205020404" pitchFamily="49" charset="0"/>
                <a:cs typeface="Courier New" panose="02070309020205020404" pitchFamily="49" charset="0"/>
              </a:rPr>
              <a:t>help cos </a:t>
            </a:r>
            <a:r>
              <a:rPr lang="en-US" dirty="0" smtClean="0">
                <a:solidFill>
                  <a:schemeClr val="accent2">
                    <a:lumMod val="50000"/>
                  </a:schemeClr>
                </a:solidFill>
                <a:latin typeface="Arial" pitchFamily="34" charset="0"/>
                <a:cs typeface="Arial" pitchFamily="34" charset="0"/>
              </a:rPr>
              <a:t>at the command prompt.  This only works if you know the name of the function you want help with. </a:t>
            </a:r>
          </a:p>
          <a:p>
            <a:pPr marL="0" indent="0">
              <a:buNone/>
            </a:pPr>
            <a:endParaRPr lang="en-US" dirty="0" smtClean="0">
              <a:solidFill>
                <a:schemeClr val="accent2">
                  <a:lumMod val="50000"/>
                </a:schemeClr>
              </a:solidFill>
              <a:latin typeface="Arial" pitchFamily="34" charset="0"/>
              <a:cs typeface="Arial" pitchFamily="34" charset="0"/>
            </a:endParaRPr>
          </a:p>
          <a:p>
            <a:pPr>
              <a:buFont typeface="Wingdings" pitchFamily="2" charset="2"/>
              <a:buChar char="§"/>
            </a:pPr>
            <a:r>
              <a:rPr lang="en-US" dirty="0" smtClean="0">
                <a:solidFill>
                  <a:schemeClr val="accent2">
                    <a:lumMod val="50000"/>
                  </a:schemeClr>
                </a:solidFill>
                <a:latin typeface="Arial" pitchFamily="34" charset="0"/>
                <a:cs typeface="Arial" pitchFamily="34" charset="0"/>
              </a:rPr>
              <a:t>You can also click on Help in the MATLAB toolbar and search for information by keyword(s).  </a:t>
            </a:r>
          </a:p>
        </p:txBody>
      </p:sp>
    </p:spTree>
    <p:extLst>
      <p:ext uri="{BB962C8B-B14F-4D97-AF65-F5344CB8AC3E}">
        <p14:creationId xmlns:p14="http://schemas.microsoft.com/office/powerpoint/2010/main" val="37764517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057400"/>
            <a:ext cx="7772400" cy="1362456"/>
          </a:xfrm>
        </p:spPr>
        <p:txBody>
          <a:bodyPr/>
          <a:lstStyle/>
          <a:p>
            <a:pPr algn="ctr"/>
            <a:r>
              <a:rPr lang="en-US" dirty="0" smtClean="0"/>
              <a:t>Storing Variables</a:t>
            </a:r>
            <a:endParaRPr lang="en-US" dirty="0"/>
          </a:p>
        </p:txBody>
      </p:sp>
    </p:spTree>
    <p:extLst>
      <p:ext uri="{BB962C8B-B14F-4D97-AF65-F5344CB8AC3E}">
        <p14:creationId xmlns:p14="http://schemas.microsoft.com/office/powerpoint/2010/main" val="1695583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pPr algn="ctr"/>
            <a:r>
              <a:rPr lang="en-US" b="1" dirty="0" smtClean="0">
                <a:solidFill>
                  <a:schemeClr val="accent3">
                    <a:lumMod val="50000"/>
                  </a:schemeClr>
                </a:solidFill>
              </a:rPr>
              <a:t>What is MATLAB®?</a:t>
            </a:r>
            <a:endParaRPr lang="en-US" b="1" dirty="0">
              <a:solidFill>
                <a:schemeClr val="accent3">
                  <a:lumMod val="50000"/>
                </a:schemeClr>
              </a:solidFill>
            </a:endParaRPr>
          </a:p>
        </p:txBody>
      </p:sp>
      <p:sp>
        <p:nvSpPr>
          <p:cNvPr id="3" name="Content Placeholder 2"/>
          <p:cNvSpPr>
            <a:spLocks noGrp="1"/>
          </p:cNvSpPr>
          <p:nvPr>
            <p:ph idx="1"/>
          </p:nvPr>
        </p:nvSpPr>
        <p:spPr>
          <a:xfrm>
            <a:off x="228600" y="2286000"/>
            <a:ext cx="8686800" cy="4419600"/>
          </a:xfrm>
        </p:spPr>
        <p:txBody>
          <a:bodyPr>
            <a:normAutofit/>
          </a:bodyPr>
          <a:lstStyle/>
          <a:p>
            <a:pPr>
              <a:buNone/>
            </a:pPr>
            <a:r>
              <a:rPr lang="en-US" sz="2800" dirty="0" smtClean="0">
                <a:solidFill>
                  <a:schemeClr val="accent2">
                    <a:lumMod val="50000"/>
                  </a:schemeClr>
                </a:solidFill>
              </a:rPr>
              <a:t>MATLAB® /Simulink® is a powerful software tool for: </a:t>
            </a:r>
          </a:p>
          <a:p>
            <a:pPr>
              <a:buFont typeface="Wingdings" pitchFamily="2" charset="2"/>
              <a:buChar char="§"/>
            </a:pPr>
            <a:r>
              <a:rPr lang="en-US" sz="2800" dirty="0" smtClean="0">
                <a:solidFill>
                  <a:schemeClr val="accent2">
                    <a:lumMod val="50000"/>
                  </a:schemeClr>
                </a:solidFill>
              </a:rPr>
              <a:t>Performing mathematical computations and signal processing</a:t>
            </a:r>
          </a:p>
          <a:p>
            <a:pPr>
              <a:buFont typeface="Wingdings" pitchFamily="2" charset="2"/>
              <a:buChar char="§"/>
            </a:pPr>
            <a:r>
              <a:rPr lang="en-US" sz="2800" dirty="0" smtClean="0">
                <a:solidFill>
                  <a:schemeClr val="accent2">
                    <a:lumMod val="50000"/>
                  </a:schemeClr>
                </a:solidFill>
              </a:rPr>
              <a:t> Analyzing and visualizing data (excellent graphics tools)</a:t>
            </a:r>
          </a:p>
          <a:p>
            <a:pPr>
              <a:buFont typeface="Wingdings" pitchFamily="2" charset="2"/>
              <a:buChar char="§"/>
            </a:pPr>
            <a:r>
              <a:rPr lang="en-US" sz="2800" dirty="0" smtClean="0">
                <a:solidFill>
                  <a:schemeClr val="accent2">
                    <a:lumMod val="50000"/>
                  </a:schemeClr>
                </a:solidFill>
              </a:rPr>
              <a:t>Modeling physical systems and phenomena</a:t>
            </a:r>
          </a:p>
          <a:p>
            <a:pPr>
              <a:buFont typeface="Wingdings" pitchFamily="2" charset="2"/>
              <a:buChar char="§"/>
            </a:pPr>
            <a:r>
              <a:rPr lang="en-US" sz="2800" dirty="0" smtClean="0">
                <a:solidFill>
                  <a:schemeClr val="accent2">
                    <a:lumMod val="50000"/>
                  </a:schemeClr>
                </a:solidFill>
              </a:rPr>
              <a:t>Testing engineering designs</a:t>
            </a:r>
            <a:endParaRPr lang="en-US" sz="2800"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b="1" dirty="0" smtClean="0">
                <a:solidFill>
                  <a:schemeClr val="accent3">
                    <a:lumMod val="50000"/>
                  </a:schemeClr>
                </a:solidFill>
              </a:rPr>
              <a:t>Storing Variables</a:t>
            </a:r>
            <a:endParaRPr lang="en-US" b="1" dirty="0">
              <a:solidFill>
                <a:schemeClr val="accent3">
                  <a:lumMod val="50000"/>
                </a:schemeClr>
              </a:solidFill>
            </a:endParaRPr>
          </a:p>
        </p:txBody>
      </p:sp>
      <p:sp>
        <p:nvSpPr>
          <p:cNvPr id="5" name="TextBox 4"/>
          <p:cNvSpPr txBox="1"/>
          <p:nvPr/>
        </p:nvSpPr>
        <p:spPr>
          <a:xfrm>
            <a:off x="647700" y="2286000"/>
            <a:ext cx="7848600" cy="3416320"/>
          </a:xfrm>
          <a:prstGeom prst="rect">
            <a:avLst/>
          </a:prstGeom>
          <a:noFill/>
        </p:spPr>
        <p:txBody>
          <a:bodyPr wrap="square" rtlCol="0">
            <a:spAutoFit/>
          </a:bodyPr>
          <a:lstStyle/>
          <a:p>
            <a:r>
              <a:rPr lang="en-US" sz="2400" dirty="0" smtClean="0">
                <a:solidFill>
                  <a:schemeClr val="accent2">
                    <a:lumMod val="50000"/>
                  </a:schemeClr>
                </a:solidFill>
                <a:latin typeface="Arial" panose="020B0604020202020204" pitchFamily="34" charset="0"/>
                <a:cs typeface="Arial" panose="020B0604020202020204" pitchFamily="34" charset="0"/>
              </a:rPr>
              <a:t>Suppose we type the following commands in MATLAB:</a:t>
            </a:r>
          </a:p>
          <a:p>
            <a:endParaRPr lang="en-US" sz="2400" dirty="0">
              <a:solidFill>
                <a:schemeClr val="accent2">
                  <a:lumMod val="50000"/>
                </a:schemeClr>
              </a:solidFill>
              <a:latin typeface="Arial" panose="020B0604020202020204" pitchFamily="34" charset="0"/>
              <a:cs typeface="Arial" panose="020B0604020202020204" pitchFamily="34" charset="0"/>
            </a:endParaRPr>
          </a:p>
          <a:p>
            <a:r>
              <a:rPr lang="en-US" sz="2400" b="1" dirty="0" smtClean="0">
                <a:latin typeface="Courier New" panose="02070309020205020404" pitchFamily="49" charset="0"/>
                <a:cs typeface="Courier New" panose="02070309020205020404" pitchFamily="49" charset="0"/>
              </a:rPr>
              <a:t>EDU&gt;&gt;  y = 42;</a:t>
            </a:r>
          </a:p>
          <a:p>
            <a:r>
              <a:rPr lang="en-US" sz="2400" b="1" dirty="0" smtClean="0">
                <a:latin typeface="Courier New" panose="02070309020205020404" pitchFamily="49" charset="0"/>
                <a:cs typeface="Courier New" panose="02070309020205020404" pitchFamily="49" charset="0"/>
              </a:rPr>
              <a:t>EDU&gt;&gt;  </a:t>
            </a:r>
            <a:r>
              <a:rPr lang="en-US" sz="2400" b="1" dirty="0" err="1" smtClean="0">
                <a:latin typeface="Courier New" panose="02070309020205020404" pitchFamily="49" charset="0"/>
                <a:cs typeface="Courier New" panose="02070309020205020404" pitchFamily="49" charset="0"/>
              </a:rPr>
              <a:t>FavoriteDay</a:t>
            </a:r>
            <a:r>
              <a:rPr lang="en-US" sz="2400" b="1" dirty="0" smtClean="0">
                <a:latin typeface="Courier New" panose="02070309020205020404" pitchFamily="49" charset="0"/>
                <a:cs typeface="Courier New" panose="02070309020205020404" pitchFamily="49" charset="0"/>
              </a:rPr>
              <a:t> = ‘Friday’</a:t>
            </a:r>
          </a:p>
          <a:p>
            <a:endParaRPr lang="en-US" sz="2400" b="1" dirty="0">
              <a:latin typeface="Courier New" panose="02070309020205020404" pitchFamily="49" charset="0"/>
              <a:cs typeface="Courier New" panose="02070309020205020404" pitchFamily="49" charset="0"/>
            </a:endParaRPr>
          </a:p>
          <a:p>
            <a:r>
              <a:rPr lang="en-US" sz="2400" dirty="0" smtClean="0">
                <a:solidFill>
                  <a:schemeClr val="accent2">
                    <a:lumMod val="50000"/>
                  </a:schemeClr>
                </a:solidFill>
                <a:latin typeface="Arial" panose="020B0604020202020204" pitchFamily="34" charset="0"/>
                <a:cs typeface="Arial" panose="020B0604020202020204" pitchFamily="34" charset="0"/>
              </a:rPr>
              <a:t>We know MATLAB stores the values associated with the variables, y and </a:t>
            </a:r>
            <a:r>
              <a:rPr lang="en-US" sz="2400" dirty="0" err="1" smtClean="0">
                <a:solidFill>
                  <a:schemeClr val="accent2">
                    <a:lumMod val="50000"/>
                  </a:schemeClr>
                </a:solidFill>
                <a:latin typeface="Arial" panose="020B0604020202020204" pitchFamily="34" charset="0"/>
                <a:cs typeface="Arial" panose="020B0604020202020204" pitchFamily="34" charset="0"/>
              </a:rPr>
              <a:t>FavoriteDay</a:t>
            </a:r>
            <a:r>
              <a:rPr lang="en-US" sz="2400" dirty="0" smtClean="0">
                <a:solidFill>
                  <a:schemeClr val="accent2">
                    <a:lumMod val="50000"/>
                  </a:schemeClr>
                </a:solidFill>
                <a:latin typeface="Arial" panose="020B0604020202020204" pitchFamily="34" charset="0"/>
                <a:cs typeface="Arial" panose="020B0604020202020204" pitchFamily="34" charset="0"/>
              </a:rPr>
              <a:t>, in memory.</a:t>
            </a:r>
          </a:p>
          <a:p>
            <a:endParaRPr lang="en-US" sz="2400" b="1" dirty="0">
              <a:solidFill>
                <a:schemeClr val="accent2">
                  <a:lumMod val="50000"/>
                </a:schemeClr>
              </a:solidFill>
              <a:latin typeface="Arial" panose="020B0604020202020204" pitchFamily="34" charset="0"/>
              <a:cs typeface="Arial" panose="020B0604020202020204" pitchFamily="34" charset="0"/>
            </a:endParaRPr>
          </a:p>
          <a:p>
            <a:r>
              <a:rPr lang="en-US" sz="2400" dirty="0" smtClean="0">
                <a:solidFill>
                  <a:schemeClr val="accent2">
                    <a:lumMod val="50000"/>
                  </a:schemeClr>
                </a:solidFill>
                <a:latin typeface="Arial" panose="020B0604020202020204" pitchFamily="34" charset="0"/>
                <a:cs typeface="Arial" panose="020B0604020202020204" pitchFamily="34" charset="0"/>
              </a:rPr>
              <a:t>How are these values stored?  </a:t>
            </a:r>
            <a:r>
              <a:rPr lang="en-US" sz="2400" b="1" dirty="0" smtClean="0">
                <a:latin typeface="Courier New" panose="02070309020205020404" pitchFamily="49" charset="0"/>
                <a:cs typeface="Courier New" panose="02070309020205020404" pitchFamily="49" charset="0"/>
              </a:rPr>
              <a:t> </a:t>
            </a:r>
            <a:endParaRPr lang="en-US" sz="24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508654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859" y="457200"/>
            <a:ext cx="8229600" cy="1143000"/>
          </a:xfrm>
        </p:spPr>
        <p:txBody>
          <a:bodyPr/>
          <a:lstStyle/>
          <a:p>
            <a:pPr algn="ctr"/>
            <a:r>
              <a:rPr lang="en-US" b="1" dirty="0" smtClean="0">
                <a:solidFill>
                  <a:schemeClr val="accent3">
                    <a:lumMod val="50000"/>
                  </a:schemeClr>
                </a:solidFill>
              </a:rPr>
              <a:t>Storing Variables</a:t>
            </a:r>
            <a:endParaRPr lang="en-US" b="1" dirty="0">
              <a:solidFill>
                <a:schemeClr val="accent3">
                  <a:lumMod val="50000"/>
                </a:schemeClr>
              </a:solidFill>
            </a:endParaRPr>
          </a:p>
        </p:txBody>
      </p:sp>
      <p:sp>
        <p:nvSpPr>
          <p:cNvPr id="3" name="Content Placeholder 2"/>
          <p:cNvSpPr>
            <a:spLocks noGrp="1"/>
          </p:cNvSpPr>
          <p:nvPr>
            <p:ph idx="1"/>
          </p:nvPr>
        </p:nvSpPr>
        <p:spPr>
          <a:xfrm>
            <a:off x="302525" y="2209800"/>
            <a:ext cx="8991600" cy="4343400"/>
          </a:xfrm>
        </p:spPr>
        <p:txBody>
          <a:bodyPr>
            <a:normAutofit/>
          </a:bodyPr>
          <a:lstStyle/>
          <a:p>
            <a:pPr>
              <a:buNone/>
            </a:pPr>
            <a:r>
              <a:rPr lang="en-US" dirty="0" smtClean="0">
                <a:solidFill>
                  <a:schemeClr val="accent2">
                    <a:lumMod val="50000"/>
                  </a:schemeClr>
                </a:solidFill>
                <a:latin typeface="Arial" pitchFamily="34" charset="0"/>
                <a:cs typeface="Arial" pitchFamily="34" charset="0"/>
              </a:rPr>
              <a:t>Computers store all data (numbers, letters, instructions, …) as strings of 1s and 0s (bits).</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a:t>
            </a:r>
            <a:r>
              <a:rPr lang="en-US" b="1" dirty="0" smtClean="0">
                <a:latin typeface="Arial" pitchFamily="34" charset="0"/>
                <a:cs typeface="Arial" pitchFamily="34" charset="0"/>
              </a:rPr>
              <a:t>bit</a:t>
            </a:r>
            <a:r>
              <a:rPr lang="en-US" dirty="0" smtClean="0">
                <a:solidFill>
                  <a:schemeClr val="accent2">
                    <a:lumMod val="50000"/>
                  </a:schemeClr>
                </a:solidFill>
                <a:latin typeface="Arial" pitchFamily="34" charset="0"/>
                <a:cs typeface="Arial" pitchFamily="34" charset="0"/>
              </a:rPr>
              <a:t> is short for </a:t>
            </a:r>
            <a:r>
              <a:rPr lang="en-US" b="1" dirty="0" smtClean="0">
                <a:latin typeface="Arial" pitchFamily="34" charset="0"/>
                <a:cs typeface="Arial" pitchFamily="34" charset="0"/>
              </a:rPr>
              <a:t>bi</a:t>
            </a:r>
            <a:r>
              <a:rPr lang="en-US" dirty="0" smtClean="0">
                <a:solidFill>
                  <a:schemeClr val="accent2">
                    <a:lumMod val="50000"/>
                  </a:schemeClr>
                </a:solidFill>
                <a:latin typeface="Arial" pitchFamily="34" charset="0"/>
                <a:cs typeface="Arial" pitchFamily="34" charset="0"/>
              </a:rPr>
              <a:t>nary digi</a:t>
            </a:r>
            <a:r>
              <a:rPr lang="en-US" b="1" dirty="0" smtClean="0">
                <a:latin typeface="Arial" pitchFamily="34" charset="0"/>
                <a:cs typeface="Arial" pitchFamily="34" charset="0"/>
              </a:rPr>
              <a:t>t</a:t>
            </a:r>
            <a:r>
              <a:rPr lang="en-US" b="1" dirty="0" smtClean="0">
                <a:solidFill>
                  <a:schemeClr val="accent2">
                    <a:lumMod val="50000"/>
                  </a:schemeClr>
                </a:solidFill>
                <a:latin typeface="Arial" pitchFamily="34" charset="0"/>
                <a:cs typeface="Arial" pitchFamily="34" charset="0"/>
              </a:rPr>
              <a:t>.  </a:t>
            </a:r>
            <a:r>
              <a:rPr lang="en-US" dirty="0" smtClean="0">
                <a:solidFill>
                  <a:schemeClr val="accent2">
                    <a:lumMod val="50000"/>
                  </a:schemeClr>
                </a:solidFill>
                <a:latin typeface="Arial" pitchFamily="34" charset="0"/>
                <a:cs typeface="Arial" pitchFamily="34" charset="0"/>
              </a:rPr>
              <a:t>It has only two possible</a:t>
            </a:r>
          </a:p>
          <a:p>
            <a:pPr>
              <a:buNone/>
            </a:pPr>
            <a:r>
              <a:rPr lang="en-US" dirty="0" smtClean="0">
                <a:solidFill>
                  <a:schemeClr val="accent2">
                    <a:lumMod val="50000"/>
                  </a:schemeClr>
                </a:solidFill>
                <a:latin typeface="Arial" pitchFamily="34" charset="0"/>
                <a:cs typeface="Arial" pitchFamily="34" charset="0"/>
              </a:rPr>
              <a:t>values: On (1) or Off (0).</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rgbClr val="FF0000"/>
                </a:solidFill>
                <a:latin typeface="Arial" pitchFamily="34" charset="0"/>
                <a:cs typeface="Arial" pitchFamily="34" charset="0"/>
              </a:rPr>
              <a:t>		</a:t>
            </a:r>
            <a:endParaRPr lang="en-US"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3886306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pPr algn="ctr"/>
            <a:r>
              <a:rPr lang="en-US" b="1" dirty="0" smtClean="0">
                <a:solidFill>
                  <a:schemeClr val="accent3">
                    <a:lumMod val="50000"/>
                  </a:schemeClr>
                </a:solidFill>
              </a:rPr>
              <a:t>Terminology</a:t>
            </a:r>
            <a:endParaRPr lang="en-US" b="1" dirty="0">
              <a:solidFill>
                <a:schemeClr val="accent3">
                  <a:lumMod val="50000"/>
                </a:schemeClr>
              </a:solidFill>
            </a:endParaRPr>
          </a:p>
        </p:txBody>
      </p:sp>
      <p:sp>
        <p:nvSpPr>
          <p:cNvPr id="3" name="Content Placeholder 2"/>
          <p:cNvSpPr>
            <a:spLocks noGrp="1"/>
          </p:cNvSpPr>
          <p:nvPr>
            <p:ph idx="1"/>
          </p:nvPr>
        </p:nvSpPr>
        <p:spPr>
          <a:xfrm>
            <a:off x="304800" y="1752600"/>
            <a:ext cx="8686800" cy="4953000"/>
          </a:xfrm>
        </p:spPr>
        <p:txBody>
          <a:bodyPr>
            <a:normAutofit lnSpcReduction="10000"/>
          </a:bodyPr>
          <a:lstStyle/>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bit</a:t>
            </a:r>
            <a:r>
              <a:rPr lang="en-US" dirty="0" smtClean="0">
                <a:solidFill>
                  <a:schemeClr val="accent2">
                    <a:lumMod val="50000"/>
                  </a:schemeClr>
                </a:solidFill>
                <a:latin typeface="Arial" pitchFamily="34" charset="0"/>
                <a:cs typeface="Arial" pitchFamily="34" charset="0"/>
              </a:rPr>
              <a:t> is short for </a:t>
            </a:r>
            <a:r>
              <a:rPr lang="en-US" b="1" dirty="0" smtClean="0">
                <a:solidFill>
                  <a:schemeClr val="accent2">
                    <a:lumMod val="50000"/>
                  </a:schemeClr>
                </a:solidFill>
                <a:latin typeface="Arial" pitchFamily="34" charset="0"/>
                <a:cs typeface="Arial" pitchFamily="34" charset="0"/>
              </a:rPr>
              <a:t>bi</a:t>
            </a:r>
            <a:r>
              <a:rPr lang="en-US" dirty="0" smtClean="0">
                <a:solidFill>
                  <a:schemeClr val="accent2">
                    <a:lumMod val="50000"/>
                  </a:schemeClr>
                </a:solidFill>
                <a:latin typeface="Arial" pitchFamily="34" charset="0"/>
                <a:cs typeface="Arial" pitchFamily="34" charset="0"/>
              </a:rPr>
              <a:t>nary digi</a:t>
            </a:r>
            <a:r>
              <a:rPr lang="en-US" b="1" dirty="0" smtClean="0">
                <a:solidFill>
                  <a:schemeClr val="accent2">
                    <a:lumMod val="50000"/>
                  </a:schemeClr>
                </a:solidFill>
                <a:latin typeface="Arial" pitchFamily="34" charset="0"/>
                <a:cs typeface="Arial" pitchFamily="34" charset="0"/>
              </a:rPr>
              <a:t>t.  </a:t>
            </a:r>
            <a:r>
              <a:rPr lang="en-US" dirty="0" smtClean="0">
                <a:solidFill>
                  <a:schemeClr val="accent2">
                    <a:lumMod val="50000"/>
                  </a:schemeClr>
                </a:solidFill>
                <a:latin typeface="Arial" pitchFamily="34" charset="0"/>
                <a:cs typeface="Arial" pitchFamily="34" charset="0"/>
              </a:rPr>
              <a:t>It has only two possible</a:t>
            </a:r>
          </a:p>
          <a:p>
            <a:pPr>
              <a:buNone/>
            </a:pPr>
            <a:r>
              <a:rPr lang="en-US" dirty="0" smtClean="0">
                <a:solidFill>
                  <a:schemeClr val="accent2">
                    <a:lumMod val="50000"/>
                  </a:schemeClr>
                </a:solidFill>
                <a:latin typeface="Arial" pitchFamily="34" charset="0"/>
                <a:cs typeface="Arial" pitchFamily="34" charset="0"/>
              </a:rPr>
              <a:t>values: On (1) or Off (0).</a:t>
            </a:r>
          </a:p>
          <a:p>
            <a:pPr>
              <a:buNone/>
            </a:pPr>
            <a:endParaRPr lang="en-US" b="1"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byte</a:t>
            </a:r>
            <a:r>
              <a:rPr lang="en-US" dirty="0" smtClean="0">
                <a:solidFill>
                  <a:schemeClr val="accent2">
                    <a:lumMod val="50000"/>
                  </a:schemeClr>
                </a:solidFill>
                <a:latin typeface="Arial" pitchFamily="34" charset="0"/>
                <a:cs typeface="Arial" pitchFamily="34" charset="0"/>
              </a:rPr>
              <a:t> is simply a string of 8 bits.</a:t>
            </a: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kilobyte</a:t>
            </a:r>
            <a:r>
              <a:rPr lang="en-US" dirty="0" smtClean="0">
                <a:solidFill>
                  <a:schemeClr val="accent2">
                    <a:lumMod val="50000"/>
                  </a:schemeClr>
                </a:solidFill>
                <a:latin typeface="Arial" pitchFamily="34" charset="0"/>
                <a:cs typeface="Arial" pitchFamily="34" charset="0"/>
              </a:rPr>
              <a:t> (kB) is 1000 bytes </a:t>
            </a: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megabyte</a:t>
            </a:r>
            <a:r>
              <a:rPr lang="en-US" dirty="0" smtClean="0">
                <a:solidFill>
                  <a:schemeClr val="accent2">
                    <a:lumMod val="50000"/>
                  </a:schemeClr>
                </a:solidFill>
                <a:latin typeface="Arial" pitchFamily="34" charset="0"/>
                <a:cs typeface="Arial" pitchFamily="34" charset="0"/>
              </a:rPr>
              <a:t> (MB) is 1,000,000 bytes</a:t>
            </a:r>
          </a:p>
          <a:p>
            <a:pPr>
              <a:buNone/>
            </a:pPr>
            <a:r>
              <a:rPr lang="en-US" dirty="0" smtClean="0">
                <a:solidFill>
                  <a:schemeClr val="accent2">
                    <a:lumMod val="50000"/>
                  </a:schemeClr>
                </a:solidFill>
                <a:latin typeface="Arial" pitchFamily="34" charset="0"/>
                <a:cs typeface="Arial" pitchFamily="34" charset="0"/>
              </a:rPr>
              <a:t>A </a:t>
            </a:r>
            <a:r>
              <a:rPr lang="en-US" b="1" dirty="0" smtClean="0">
                <a:solidFill>
                  <a:schemeClr val="accent2">
                    <a:lumMod val="50000"/>
                  </a:schemeClr>
                </a:solidFill>
                <a:latin typeface="Arial" pitchFamily="34" charset="0"/>
                <a:cs typeface="Arial" pitchFamily="34" charset="0"/>
              </a:rPr>
              <a:t>gigabyte</a:t>
            </a:r>
            <a:r>
              <a:rPr lang="en-US" dirty="0" smtClean="0">
                <a:solidFill>
                  <a:schemeClr val="accent2">
                    <a:lumMod val="50000"/>
                  </a:schemeClr>
                </a:solidFill>
                <a:latin typeface="Arial" pitchFamily="34" charset="0"/>
                <a:cs typeface="Arial" pitchFamily="34" charset="0"/>
              </a:rPr>
              <a:t> (GB) is 1,000,000,000 bytes</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For a sense of size, click on link below:</a:t>
            </a:r>
          </a:p>
          <a:p>
            <a:pPr>
              <a:buNone/>
            </a:pPr>
            <a:r>
              <a:rPr lang="en-US" dirty="0" smtClean="0">
                <a:solidFill>
                  <a:schemeClr val="accent2">
                    <a:lumMod val="50000"/>
                  </a:schemeClr>
                </a:solidFill>
                <a:latin typeface="Arial" pitchFamily="34" charset="0"/>
                <a:cs typeface="Arial" pitchFamily="34" charset="0"/>
                <a:hlinkClick r:id="rId3"/>
              </a:rPr>
              <a:t>http</a:t>
            </a:r>
            <a:r>
              <a:rPr lang="en-US" dirty="0">
                <a:solidFill>
                  <a:schemeClr val="accent2">
                    <a:lumMod val="50000"/>
                  </a:schemeClr>
                </a:solidFill>
                <a:latin typeface="Arial" pitchFamily="34" charset="0"/>
                <a:cs typeface="Arial" pitchFamily="34" charset="0"/>
                <a:hlinkClick r:id="rId3"/>
              </a:rPr>
              <a:t>://highscalability.com/blog/2012/9/11/how-big-is-a-petabyte-exabyte-zettabyte-or-a-yottabyte.html</a:t>
            </a:r>
            <a:endParaRPr lang="en-US" dirty="0" smtClean="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905425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Numeric Data Types</a:t>
            </a:r>
            <a:endParaRPr lang="en-US" b="1" dirty="0">
              <a:solidFill>
                <a:schemeClr val="accent3">
                  <a:lumMod val="50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903749017"/>
              </p:ext>
            </p:extLst>
          </p:nvPr>
        </p:nvGraphicFramePr>
        <p:xfrm>
          <a:off x="190500" y="2626057"/>
          <a:ext cx="8763000" cy="4043682"/>
        </p:xfrm>
        <a:graphic>
          <a:graphicData uri="http://schemas.openxmlformats.org/drawingml/2006/table">
            <a:tbl>
              <a:tblPr firstRow="1" bandRow="1">
                <a:tableStyleId>{5C22544A-7EE6-4342-B048-85BDC9FD1C3A}</a:tableStyleId>
              </a:tblPr>
              <a:tblGrid>
                <a:gridCol w="990600"/>
                <a:gridCol w="2590800"/>
                <a:gridCol w="5181600"/>
              </a:tblGrid>
              <a:tr h="393061">
                <a:tc>
                  <a:txBody>
                    <a:bodyPr/>
                    <a:lstStyle/>
                    <a:p>
                      <a:pPr algn="ctr"/>
                      <a:r>
                        <a:rPr lang="en-US" dirty="0" smtClean="0"/>
                        <a:t>Name</a:t>
                      </a:r>
                      <a:endParaRPr lang="en-US" dirty="0"/>
                    </a:p>
                  </a:txBody>
                  <a:tcPr/>
                </a:tc>
                <a:tc>
                  <a:txBody>
                    <a:bodyPr/>
                    <a:lstStyle/>
                    <a:p>
                      <a:pPr algn="ctr"/>
                      <a:r>
                        <a:rPr lang="en-US" dirty="0" smtClean="0"/>
                        <a:t>Description</a:t>
                      </a:r>
                      <a:endParaRPr lang="en-US" dirty="0"/>
                    </a:p>
                  </a:txBody>
                  <a:tcPr/>
                </a:tc>
                <a:tc>
                  <a:txBody>
                    <a:bodyPr/>
                    <a:lstStyle/>
                    <a:p>
                      <a:pPr algn="ctr"/>
                      <a:r>
                        <a:rPr lang="en-US" dirty="0" smtClean="0"/>
                        <a:t>Range</a:t>
                      </a:r>
                      <a:endParaRPr lang="en-US" dirty="0"/>
                    </a:p>
                  </a:txBody>
                  <a:tcPr/>
                </a:tc>
              </a:tr>
              <a:tr h="613821">
                <a:tc>
                  <a:txBody>
                    <a:bodyPr/>
                    <a:lstStyle/>
                    <a:p>
                      <a:r>
                        <a:rPr lang="en-US" dirty="0" smtClean="0">
                          <a:latin typeface="Arial" pitchFamily="34" charset="0"/>
                          <a:cs typeface="Arial" pitchFamily="34" charset="0"/>
                        </a:rPr>
                        <a:t>double </a:t>
                      </a:r>
                      <a:endParaRPr lang="en-US" dirty="0">
                        <a:latin typeface="Arial" pitchFamily="34" charset="0"/>
                        <a:cs typeface="Arial" pitchFamily="34" charset="0"/>
                      </a:endParaRPr>
                    </a:p>
                  </a:txBody>
                  <a:tcPr anchor="ctr"/>
                </a:tc>
                <a:tc>
                  <a:txBody>
                    <a:bodyPr/>
                    <a:lstStyle/>
                    <a:p>
                      <a:r>
                        <a:rPr lang="en-US" dirty="0" smtClean="0">
                          <a:latin typeface="Arial" pitchFamily="34" charset="0"/>
                          <a:cs typeface="Arial" pitchFamily="34" charset="0"/>
                        </a:rPr>
                        <a:t>64</a:t>
                      </a:r>
                      <a:r>
                        <a:rPr lang="en-US" baseline="0" dirty="0" smtClean="0">
                          <a:latin typeface="Arial" pitchFamily="34" charset="0"/>
                          <a:cs typeface="Arial" pitchFamily="34" charset="0"/>
                        </a:rPr>
                        <a:t> </a:t>
                      </a:r>
                      <a:r>
                        <a:rPr lang="en-US" dirty="0" smtClean="0">
                          <a:latin typeface="Arial" pitchFamily="34" charset="0"/>
                          <a:cs typeface="Arial" pitchFamily="34" charset="0"/>
                        </a:rPr>
                        <a:t>bit floating point</a:t>
                      </a:r>
                      <a:endParaRPr lang="en-US" dirty="0">
                        <a:latin typeface="Arial" pitchFamily="34" charset="0"/>
                        <a:cs typeface="Arial" pitchFamily="34" charset="0"/>
                      </a:endParaRPr>
                    </a:p>
                  </a:txBody>
                  <a:tcPr anchor="ctr"/>
                </a:tc>
                <a:tc>
                  <a:txBody>
                    <a:bodyPr/>
                    <a:lstStyle/>
                    <a:p>
                      <a:r>
                        <a:rPr lang="en-US" sz="1600" b="0" dirty="0" smtClean="0">
                          <a:latin typeface="Arial" pitchFamily="34" charset="0"/>
                          <a:cs typeface="Arial" pitchFamily="34" charset="0"/>
                        </a:rPr>
                        <a:t>-1.79769313486232E308 to -4.94065645841247E-324</a:t>
                      </a:r>
                    </a:p>
                    <a:p>
                      <a:r>
                        <a:rPr lang="en-US" sz="1600" b="0" dirty="0" smtClean="0">
                          <a:latin typeface="Arial" pitchFamily="34" charset="0"/>
                          <a:cs typeface="Arial" pitchFamily="34" charset="0"/>
                        </a:rPr>
                        <a:t>4.94065645841247E-324 to 1.79769313486232E308</a:t>
                      </a:r>
                      <a:endParaRPr lang="en-US" sz="1600" b="0" dirty="0">
                        <a:latin typeface="Arial" pitchFamily="34" charset="0"/>
                        <a:cs typeface="Arial" pitchFamily="34" charset="0"/>
                      </a:endParaRPr>
                    </a:p>
                  </a:txBody>
                  <a:tcPr/>
                </a:tc>
              </a:tr>
              <a:tr h="678434">
                <a:tc>
                  <a:txBody>
                    <a:bodyPr/>
                    <a:lstStyle/>
                    <a:p>
                      <a:r>
                        <a:rPr lang="en-US" dirty="0" smtClean="0">
                          <a:latin typeface="Arial" pitchFamily="34" charset="0"/>
                          <a:cs typeface="Arial" pitchFamily="34" charset="0"/>
                        </a:rPr>
                        <a:t>single</a:t>
                      </a:r>
                      <a:endParaRPr lang="en-US" dirty="0">
                        <a:latin typeface="Arial" pitchFamily="34" charset="0"/>
                        <a:cs typeface="Arial" pitchFamily="34" charset="0"/>
                      </a:endParaRPr>
                    </a:p>
                  </a:txBody>
                  <a:tcPr anchor="ctr"/>
                </a:tc>
                <a:tc>
                  <a:txBody>
                    <a:bodyPr/>
                    <a:lstStyle/>
                    <a:p>
                      <a:r>
                        <a:rPr lang="en-US" dirty="0" smtClean="0">
                          <a:latin typeface="Arial" pitchFamily="34" charset="0"/>
                          <a:cs typeface="Arial" pitchFamily="34" charset="0"/>
                        </a:rPr>
                        <a:t>32 bit floating point</a:t>
                      </a:r>
                      <a:endParaRPr lang="en-US" dirty="0">
                        <a:latin typeface="Arial" pitchFamily="34" charset="0"/>
                        <a:cs typeface="Arial" pitchFamily="34" charset="0"/>
                      </a:endParaRPr>
                    </a:p>
                  </a:txBody>
                  <a:tcPr anchor="ctr"/>
                </a:tc>
                <a:tc>
                  <a:txBody>
                    <a:bodyPr/>
                    <a:lstStyle/>
                    <a:p>
                      <a:r>
                        <a:rPr lang="en-US" sz="1800" dirty="0" smtClean="0">
                          <a:latin typeface="Symbol" pitchFamily="18" charset="2"/>
                          <a:cs typeface="Arial" pitchFamily="34" charset="0"/>
                        </a:rPr>
                        <a:t>-</a:t>
                      </a:r>
                      <a:r>
                        <a:rPr lang="en-US" sz="1800" dirty="0" smtClean="0">
                          <a:latin typeface="Arial" pitchFamily="34" charset="0"/>
                          <a:cs typeface="Arial" pitchFamily="34" charset="0"/>
                        </a:rPr>
                        <a:t>3.402823E38 to </a:t>
                      </a:r>
                      <a:r>
                        <a:rPr lang="en-US" sz="1800" dirty="0" smtClean="0">
                          <a:latin typeface="Symbol" pitchFamily="18" charset="2"/>
                          <a:cs typeface="Arial" pitchFamily="34" charset="0"/>
                        </a:rPr>
                        <a:t>-</a:t>
                      </a:r>
                      <a:r>
                        <a:rPr lang="en-US" sz="1800" dirty="0" smtClean="0">
                          <a:latin typeface="Arial" pitchFamily="34" charset="0"/>
                          <a:cs typeface="Arial" pitchFamily="34" charset="0"/>
                        </a:rPr>
                        <a:t>1.401298E-45 </a:t>
                      </a:r>
                    </a:p>
                    <a:p>
                      <a:r>
                        <a:rPr lang="en-US" sz="1800" dirty="0" smtClean="0">
                          <a:latin typeface="Arial" pitchFamily="34" charset="0"/>
                          <a:cs typeface="Arial" pitchFamily="34" charset="0"/>
                        </a:rPr>
                        <a:t>  1.401298E-45 to 3.402823E38</a:t>
                      </a:r>
                      <a:endParaRPr lang="en-US" sz="1800"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uint8</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8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 255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int8</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8 bit 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128 to 127</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uint16</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16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 65535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int16</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16 bit 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32768 to 32767</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uint32</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32 bit unsigned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0 to</a:t>
                      </a:r>
                      <a:r>
                        <a:rPr lang="en-US" baseline="0" dirty="0" smtClean="0">
                          <a:latin typeface="Arial" pitchFamily="34" charset="0"/>
                          <a:cs typeface="Arial" pitchFamily="34" charset="0"/>
                        </a:rPr>
                        <a:t> </a:t>
                      </a:r>
                      <a:r>
                        <a:rPr lang="en-US" dirty="0" smtClean="0">
                          <a:latin typeface="Arial" pitchFamily="34" charset="0"/>
                          <a:cs typeface="Arial" pitchFamily="34" charset="0"/>
                        </a:rPr>
                        <a:t>4294967295</a:t>
                      </a:r>
                      <a:endParaRPr lang="en-US" dirty="0">
                        <a:latin typeface="Arial" pitchFamily="34" charset="0"/>
                        <a:cs typeface="Arial" pitchFamily="34" charset="0"/>
                      </a:endParaRPr>
                    </a:p>
                  </a:txBody>
                  <a:tcPr/>
                </a:tc>
              </a:tr>
              <a:tr h="393061">
                <a:tc>
                  <a:txBody>
                    <a:bodyPr/>
                    <a:lstStyle/>
                    <a:p>
                      <a:r>
                        <a:rPr lang="en-US" dirty="0" smtClean="0">
                          <a:latin typeface="Arial" pitchFamily="34" charset="0"/>
                          <a:cs typeface="Arial" pitchFamily="34" charset="0"/>
                        </a:rPr>
                        <a:t>int32</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32 bit signed</a:t>
                      </a:r>
                      <a:r>
                        <a:rPr lang="en-US" baseline="0" dirty="0" smtClean="0">
                          <a:latin typeface="Arial" pitchFamily="34" charset="0"/>
                          <a:cs typeface="Arial" pitchFamily="34" charset="0"/>
                        </a:rPr>
                        <a:t> integer</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Integers from </a:t>
                      </a:r>
                      <a:r>
                        <a:rPr lang="en-US" dirty="0" smtClean="0">
                          <a:latin typeface="Symbol" pitchFamily="18" charset="2"/>
                          <a:cs typeface="Arial" pitchFamily="34" charset="0"/>
                        </a:rPr>
                        <a:t>-</a:t>
                      </a:r>
                      <a:r>
                        <a:rPr lang="en-US" dirty="0" smtClean="0">
                          <a:latin typeface="Arial" pitchFamily="34" charset="0"/>
                          <a:cs typeface="Arial" pitchFamily="34" charset="0"/>
                        </a:rPr>
                        <a:t>2147483648 to 2147483647</a:t>
                      </a:r>
                      <a:endParaRPr lang="en-US" dirty="0">
                        <a:latin typeface="Arial" pitchFamily="34" charset="0"/>
                        <a:cs typeface="Arial" pitchFamily="34" charset="0"/>
                      </a:endParaRPr>
                    </a:p>
                  </a:txBody>
                  <a:tcPr/>
                </a:tc>
              </a:tr>
            </a:tbl>
          </a:graphicData>
        </a:graphic>
      </p:graphicFrame>
      <p:sp>
        <p:nvSpPr>
          <p:cNvPr id="6" name="TextBox 5"/>
          <p:cNvSpPr txBox="1"/>
          <p:nvPr/>
        </p:nvSpPr>
        <p:spPr>
          <a:xfrm>
            <a:off x="76200" y="1447800"/>
            <a:ext cx="9067800" cy="1200329"/>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MATLAB has several different options for storing numbers as bits.  Unless you specify otherwise, all numbers in MATLAB are stored as doubles.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23675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1143000"/>
          </a:xfrm>
        </p:spPr>
        <p:txBody>
          <a:bodyPr>
            <a:normAutofit fontScale="90000"/>
          </a:bodyPr>
          <a:lstStyle/>
          <a:p>
            <a:pPr algn="ctr"/>
            <a:r>
              <a:rPr lang="en-US" sz="4000" b="1" dirty="0" smtClean="0">
                <a:solidFill>
                  <a:schemeClr val="accent3">
                    <a:lumMod val="50000"/>
                  </a:schemeClr>
                </a:solidFill>
              </a:rPr>
              <a:t>Data Types:</a:t>
            </a:r>
            <a:br>
              <a:rPr lang="en-US" sz="4000" b="1" dirty="0" smtClean="0">
                <a:solidFill>
                  <a:schemeClr val="accent3">
                    <a:lumMod val="50000"/>
                  </a:schemeClr>
                </a:solidFill>
              </a:rPr>
            </a:br>
            <a:r>
              <a:rPr lang="en-US" sz="4000" b="1" dirty="0" smtClean="0">
                <a:solidFill>
                  <a:schemeClr val="accent3">
                    <a:lumMod val="50000"/>
                  </a:schemeClr>
                </a:solidFill>
              </a:rPr>
              <a:t>int8, uint8, int16, uint16, int32, uint32</a:t>
            </a:r>
            <a:endParaRPr lang="en-US" sz="4000" dirty="0"/>
          </a:p>
        </p:txBody>
      </p:sp>
      <p:sp>
        <p:nvSpPr>
          <p:cNvPr id="3" name="Content Placeholder 2"/>
          <p:cNvSpPr>
            <a:spLocks noGrp="1"/>
          </p:cNvSpPr>
          <p:nvPr>
            <p:ph idx="1"/>
          </p:nvPr>
        </p:nvSpPr>
        <p:spPr>
          <a:xfrm>
            <a:off x="190500" y="2209800"/>
            <a:ext cx="8763000" cy="4419600"/>
          </a:xfrm>
        </p:spPr>
        <p:txBody>
          <a:bodyPr>
            <a:normAutofit/>
          </a:bodyPr>
          <a:lstStyle/>
          <a:p>
            <a:pPr>
              <a:buFont typeface="Wingdings" panose="05000000000000000000" pitchFamily="2" charset="2"/>
              <a:buChar char="§"/>
            </a:pPr>
            <a:r>
              <a:rPr lang="en-US" dirty="0" smtClean="0">
                <a:solidFill>
                  <a:schemeClr val="accent2">
                    <a:lumMod val="50000"/>
                  </a:schemeClr>
                </a:solidFill>
                <a:latin typeface="Arial" pitchFamily="34" charset="0"/>
                <a:cs typeface="Arial" pitchFamily="34" charset="0"/>
              </a:rPr>
              <a:t>These data types work for integers as long as the integers don’t exceed the range for the data type chosen.  </a:t>
            </a:r>
          </a:p>
          <a:p>
            <a:pPr>
              <a:buFont typeface="Wingdings" panose="05000000000000000000" pitchFamily="2" charset="2"/>
              <a:buChar char="§"/>
            </a:pPr>
            <a:r>
              <a:rPr lang="en-US" dirty="0" smtClean="0">
                <a:solidFill>
                  <a:schemeClr val="accent2">
                    <a:lumMod val="50000"/>
                  </a:schemeClr>
                </a:solidFill>
                <a:latin typeface="Arial" pitchFamily="34" charset="0"/>
                <a:cs typeface="Arial" pitchFamily="34" charset="0"/>
              </a:rPr>
              <a:t>They take up less memory space than doubles.</a:t>
            </a:r>
          </a:p>
          <a:p>
            <a:pPr>
              <a:buFont typeface="Wingdings" panose="05000000000000000000" pitchFamily="2" charset="2"/>
              <a:buChar char="§"/>
            </a:pPr>
            <a:r>
              <a:rPr lang="en-US" dirty="0" smtClean="0">
                <a:solidFill>
                  <a:schemeClr val="accent2">
                    <a:lumMod val="50000"/>
                  </a:schemeClr>
                </a:solidFill>
                <a:latin typeface="Arial" pitchFamily="34" charset="0"/>
                <a:cs typeface="Arial" pitchFamily="34" charset="0"/>
              </a:rPr>
              <a:t>They don’t work for non-integers.  If you create a variable that is an int8 and try to assign it a value of 14.8, that variable will be assigned a value of 15 instead (closest integer within the range).</a:t>
            </a:r>
          </a:p>
          <a:p>
            <a:pPr>
              <a:buFont typeface="Wingdings" panose="05000000000000000000" pitchFamily="2" charset="2"/>
              <a:buChar char="§"/>
            </a:pPr>
            <a:r>
              <a:rPr lang="en-US" dirty="0" smtClean="0">
                <a:solidFill>
                  <a:schemeClr val="accent2">
                    <a:lumMod val="50000"/>
                  </a:schemeClr>
                </a:solidFill>
                <a:latin typeface="Arial" pitchFamily="34" charset="0"/>
                <a:cs typeface="Arial" pitchFamily="34" charset="0"/>
              </a:rPr>
              <a:t>One common application </a:t>
            </a:r>
            <a:r>
              <a:rPr lang="en-US" dirty="0" smtClean="0">
                <a:solidFill>
                  <a:schemeClr val="accent2">
                    <a:lumMod val="50000"/>
                  </a:schemeClr>
                </a:solidFill>
                <a:latin typeface="Arial" pitchFamily="34" charset="0"/>
                <a:cs typeface="Arial" pitchFamily="34" charset="0"/>
              </a:rPr>
              <a:t>for integer </a:t>
            </a:r>
            <a:r>
              <a:rPr lang="en-US" dirty="0" smtClean="0">
                <a:solidFill>
                  <a:schemeClr val="accent2">
                    <a:lumMod val="50000"/>
                  </a:schemeClr>
                </a:solidFill>
                <a:latin typeface="Arial" pitchFamily="34" charset="0"/>
                <a:cs typeface="Arial" pitchFamily="34" charset="0"/>
              </a:rPr>
              <a:t>data types is image data (jpeg, </a:t>
            </a:r>
            <a:r>
              <a:rPr lang="en-US" dirty="0" err="1" smtClean="0">
                <a:solidFill>
                  <a:schemeClr val="accent2">
                    <a:lumMod val="50000"/>
                  </a:schemeClr>
                </a:solidFill>
                <a:latin typeface="Arial" pitchFamily="34" charset="0"/>
                <a:cs typeface="Arial" pitchFamily="34" charset="0"/>
              </a:rPr>
              <a:t>png</a:t>
            </a:r>
            <a:r>
              <a:rPr lang="en-US" dirty="0" smtClean="0">
                <a:solidFill>
                  <a:schemeClr val="accent2">
                    <a:lumMod val="50000"/>
                  </a:schemeClr>
                </a:solidFill>
                <a:latin typeface="Arial" pitchFamily="34" charset="0"/>
                <a:cs typeface="Arial" pitchFamily="34" charset="0"/>
              </a:rPr>
              <a:t>, …)</a:t>
            </a:r>
          </a:p>
          <a:p>
            <a:pPr>
              <a:buNone/>
            </a:pPr>
            <a:endParaRPr lang="en-US" dirty="0" smtClean="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0329251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229600" cy="1143000"/>
          </a:xfrm>
        </p:spPr>
        <p:txBody>
          <a:bodyPr>
            <a:normAutofit fontScale="90000"/>
          </a:bodyPr>
          <a:lstStyle/>
          <a:p>
            <a:pPr algn="ctr"/>
            <a:r>
              <a:rPr lang="en-US" b="1" dirty="0" smtClean="0">
                <a:solidFill>
                  <a:schemeClr val="accent3">
                    <a:lumMod val="50000"/>
                  </a:schemeClr>
                </a:solidFill>
              </a:rPr>
              <a:t>Data Types:</a:t>
            </a:r>
            <a:br>
              <a:rPr lang="en-US" b="1" dirty="0" smtClean="0">
                <a:solidFill>
                  <a:schemeClr val="accent3">
                    <a:lumMod val="50000"/>
                  </a:schemeClr>
                </a:solidFill>
              </a:rPr>
            </a:br>
            <a:r>
              <a:rPr lang="en-US" b="1" dirty="0" smtClean="0">
                <a:solidFill>
                  <a:schemeClr val="accent3">
                    <a:lumMod val="50000"/>
                  </a:schemeClr>
                </a:solidFill>
              </a:rPr>
              <a:t>double and single</a:t>
            </a:r>
            <a:endParaRPr lang="en-US" b="1" dirty="0">
              <a:solidFill>
                <a:schemeClr val="accent3">
                  <a:lumMod val="50000"/>
                </a:schemeClr>
              </a:solidFill>
            </a:endParaRPr>
          </a:p>
        </p:txBody>
      </p:sp>
      <p:sp>
        <p:nvSpPr>
          <p:cNvPr id="3" name="Content Placeholder 2"/>
          <p:cNvSpPr>
            <a:spLocks noGrp="1"/>
          </p:cNvSpPr>
          <p:nvPr>
            <p:ph idx="1"/>
          </p:nvPr>
        </p:nvSpPr>
        <p:spPr>
          <a:xfrm>
            <a:off x="457200" y="2819400"/>
            <a:ext cx="8229600" cy="3124200"/>
          </a:xfrm>
        </p:spPr>
        <p:txBody>
          <a:bodyPr>
            <a:normAutofit/>
          </a:bodyPr>
          <a:lstStyle/>
          <a:p>
            <a:pPr>
              <a:buFont typeface="Wingdings" panose="05000000000000000000" pitchFamily="2" charset="2"/>
              <a:buChar char="§"/>
            </a:pPr>
            <a:r>
              <a:rPr lang="en-US" dirty="0" smtClean="0">
                <a:solidFill>
                  <a:schemeClr val="accent1">
                    <a:lumMod val="50000"/>
                  </a:schemeClr>
                </a:solidFill>
                <a:latin typeface="Arial" pitchFamily="34" charset="0"/>
                <a:cs typeface="Arial" pitchFamily="34" charset="0"/>
              </a:rPr>
              <a:t>A double uses 64 bits to store a number.</a:t>
            </a:r>
          </a:p>
          <a:p>
            <a:pPr>
              <a:buFont typeface="Wingdings" panose="05000000000000000000" pitchFamily="2" charset="2"/>
              <a:buChar char="§"/>
            </a:pPr>
            <a:r>
              <a:rPr lang="en-US" dirty="0" smtClean="0">
                <a:solidFill>
                  <a:schemeClr val="accent1">
                    <a:lumMod val="50000"/>
                  </a:schemeClr>
                </a:solidFill>
                <a:latin typeface="Arial" pitchFamily="34" charset="0"/>
                <a:cs typeface="Arial" pitchFamily="34" charset="0"/>
              </a:rPr>
              <a:t>A single uses 32 bits to store a number.</a:t>
            </a:r>
          </a:p>
          <a:p>
            <a:pPr>
              <a:buFont typeface="Wingdings" panose="05000000000000000000" pitchFamily="2" charset="2"/>
              <a:buChar char="§"/>
            </a:pPr>
            <a:r>
              <a:rPr lang="en-US" dirty="0" smtClean="0">
                <a:solidFill>
                  <a:schemeClr val="accent1">
                    <a:lumMod val="50000"/>
                  </a:schemeClr>
                </a:solidFill>
                <a:latin typeface="Arial" pitchFamily="34" charset="0"/>
                <a:cs typeface="Arial" pitchFamily="34" charset="0"/>
              </a:rPr>
              <a:t>Doubles and singles can be used to represent both integers and non-integers.</a:t>
            </a:r>
          </a:p>
        </p:txBody>
      </p:sp>
    </p:spTree>
    <p:extLst>
      <p:ext uri="{BB962C8B-B14F-4D97-AF65-F5344CB8AC3E}">
        <p14:creationId xmlns:p14="http://schemas.microsoft.com/office/powerpoint/2010/main" val="1613020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algn="ctr"/>
            <a:r>
              <a:rPr lang="en-US" b="1" dirty="0" smtClean="0">
                <a:solidFill>
                  <a:schemeClr val="accent3">
                    <a:lumMod val="50000"/>
                  </a:schemeClr>
                </a:solidFill>
              </a:rPr>
              <a:t>Why should I care how data is stored in a computer?</a:t>
            </a:r>
            <a:endParaRPr lang="en-US" b="1" dirty="0">
              <a:solidFill>
                <a:schemeClr val="accent3">
                  <a:lumMod val="50000"/>
                </a:schemeClr>
              </a:solidFill>
            </a:endParaRPr>
          </a:p>
        </p:txBody>
      </p:sp>
      <p:sp>
        <p:nvSpPr>
          <p:cNvPr id="3" name="Content Placeholder 2"/>
          <p:cNvSpPr>
            <a:spLocks noGrp="1"/>
          </p:cNvSpPr>
          <p:nvPr>
            <p:ph idx="1"/>
          </p:nvPr>
        </p:nvSpPr>
        <p:spPr>
          <a:xfrm>
            <a:off x="457200" y="2514600"/>
            <a:ext cx="8229600" cy="4191000"/>
          </a:xfrm>
        </p:spPr>
        <p:txBody>
          <a:bodyPr>
            <a:normAutofit lnSpcReduction="10000"/>
          </a:bodyPr>
          <a:lstStyle/>
          <a:p>
            <a:pPr>
              <a:buNone/>
            </a:pPr>
            <a:r>
              <a:rPr lang="en-US" dirty="0" smtClean="0">
                <a:solidFill>
                  <a:schemeClr val="accent2">
                    <a:lumMod val="50000"/>
                  </a:schemeClr>
                </a:solidFill>
                <a:latin typeface="Arial" pitchFamily="34" charset="0"/>
                <a:cs typeface="Arial" pitchFamily="34" charset="0"/>
              </a:rPr>
              <a:t>Example:  Perform each of the following calculations in</a:t>
            </a:r>
          </a:p>
          <a:p>
            <a:pPr>
              <a:buNone/>
            </a:pPr>
            <a:r>
              <a:rPr lang="en-US" dirty="0" smtClean="0">
                <a:solidFill>
                  <a:schemeClr val="accent2">
                    <a:lumMod val="50000"/>
                  </a:schemeClr>
                </a:solidFill>
                <a:latin typeface="Arial" pitchFamily="34" charset="0"/>
                <a:cs typeface="Arial" pitchFamily="34" charset="0"/>
              </a:rPr>
              <a:t>                 your head.</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4/3</a:t>
            </a:r>
          </a:p>
          <a:p>
            <a:pPr>
              <a:buNone/>
            </a:pPr>
            <a:r>
              <a:rPr lang="en-US" dirty="0" smtClean="0">
                <a:solidFill>
                  <a:schemeClr val="accent2">
                    <a:lumMod val="50000"/>
                  </a:schemeClr>
                </a:solidFill>
                <a:latin typeface="Arial" pitchFamily="34" charset="0"/>
                <a:cs typeface="Arial" pitchFamily="34" charset="0"/>
              </a:rPr>
              <a:t>b = a – 1</a:t>
            </a:r>
          </a:p>
          <a:p>
            <a:pPr>
              <a:buNone/>
            </a:pPr>
            <a:r>
              <a:rPr lang="en-US" dirty="0" smtClean="0">
                <a:solidFill>
                  <a:schemeClr val="accent2">
                    <a:lumMod val="50000"/>
                  </a:schemeClr>
                </a:solidFill>
                <a:latin typeface="Arial" pitchFamily="34" charset="0"/>
                <a:cs typeface="Arial" pitchFamily="34" charset="0"/>
              </a:rPr>
              <a:t>c = 3*b</a:t>
            </a:r>
          </a:p>
          <a:p>
            <a:pPr>
              <a:buNone/>
            </a:pPr>
            <a:r>
              <a:rPr lang="en-US" dirty="0" smtClean="0">
                <a:solidFill>
                  <a:schemeClr val="accent2">
                    <a:lumMod val="50000"/>
                  </a:schemeClr>
                </a:solidFill>
                <a:latin typeface="Arial" pitchFamily="34" charset="0"/>
                <a:cs typeface="Arial" pitchFamily="34" charset="0"/>
              </a:rPr>
              <a:t>e = 1 – c</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What does MATLAB get?</a:t>
            </a:r>
          </a:p>
        </p:txBody>
      </p:sp>
    </p:spTree>
    <p:extLst>
      <p:ext uri="{BB962C8B-B14F-4D97-AF65-F5344CB8AC3E}">
        <p14:creationId xmlns:p14="http://schemas.microsoft.com/office/powerpoint/2010/main" val="15788294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pPr algn="ctr"/>
            <a:r>
              <a:rPr lang="en-US" b="1" dirty="0">
                <a:solidFill>
                  <a:schemeClr val="accent3">
                    <a:lumMod val="50000"/>
                  </a:schemeClr>
                </a:solidFill>
              </a:rPr>
              <a:t>Why should I care how data is stored in a computer</a:t>
            </a:r>
            <a:r>
              <a:rPr lang="en-US" b="1" dirty="0" smtClean="0">
                <a:solidFill>
                  <a:schemeClr val="accent3">
                    <a:lumMod val="50000"/>
                  </a:schemeClr>
                </a:solidFill>
              </a:rPr>
              <a:t>?</a:t>
            </a:r>
            <a:endParaRPr lang="en-US" b="1" dirty="0">
              <a:solidFill>
                <a:schemeClr val="accent3">
                  <a:lumMod val="50000"/>
                </a:schemeClr>
              </a:solidFill>
            </a:endParaRPr>
          </a:p>
        </p:txBody>
      </p:sp>
      <p:sp>
        <p:nvSpPr>
          <p:cNvPr id="3" name="Content Placeholder 2"/>
          <p:cNvSpPr>
            <a:spLocks noGrp="1"/>
          </p:cNvSpPr>
          <p:nvPr>
            <p:ph idx="1"/>
          </p:nvPr>
        </p:nvSpPr>
        <p:spPr>
          <a:xfrm>
            <a:off x="457200" y="2514600"/>
            <a:ext cx="8229600" cy="4191000"/>
          </a:xfrm>
        </p:spPr>
        <p:txBody>
          <a:bodyPr>
            <a:normAutofit lnSpcReduction="10000"/>
          </a:bodyPr>
          <a:lstStyle/>
          <a:p>
            <a:pPr>
              <a:buNone/>
            </a:pPr>
            <a:r>
              <a:rPr lang="en-US" dirty="0" smtClean="0">
                <a:solidFill>
                  <a:schemeClr val="accent2">
                    <a:lumMod val="50000"/>
                  </a:schemeClr>
                </a:solidFill>
                <a:latin typeface="Arial" pitchFamily="34" charset="0"/>
                <a:cs typeface="Arial" pitchFamily="34" charset="0"/>
              </a:rPr>
              <a:t>What does MATLAB get?</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4/3 = 1.3333</a:t>
            </a:r>
          </a:p>
          <a:p>
            <a:pPr>
              <a:buNone/>
            </a:pPr>
            <a:r>
              <a:rPr lang="en-US" dirty="0" smtClean="0">
                <a:solidFill>
                  <a:schemeClr val="accent2">
                    <a:lumMod val="50000"/>
                  </a:schemeClr>
                </a:solidFill>
                <a:latin typeface="Arial" pitchFamily="34" charset="0"/>
                <a:cs typeface="Arial" pitchFamily="34" charset="0"/>
              </a:rPr>
              <a:t>b = a – 1 = 0.3333</a:t>
            </a:r>
          </a:p>
          <a:p>
            <a:pPr>
              <a:buNone/>
            </a:pPr>
            <a:r>
              <a:rPr lang="en-US" dirty="0" smtClean="0">
                <a:solidFill>
                  <a:schemeClr val="accent2">
                    <a:lumMod val="50000"/>
                  </a:schemeClr>
                </a:solidFill>
                <a:latin typeface="Arial" pitchFamily="34" charset="0"/>
                <a:cs typeface="Arial" pitchFamily="34" charset="0"/>
              </a:rPr>
              <a:t>c = 3*b = 1.0000</a:t>
            </a:r>
          </a:p>
          <a:p>
            <a:pPr>
              <a:buNone/>
            </a:pPr>
            <a:r>
              <a:rPr lang="en-US" dirty="0" smtClean="0">
                <a:solidFill>
                  <a:schemeClr val="accent2">
                    <a:lumMod val="50000"/>
                  </a:schemeClr>
                </a:solidFill>
                <a:latin typeface="Arial" pitchFamily="34" charset="0"/>
                <a:cs typeface="Arial" pitchFamily="34" charset="0"/>
              </a:rPr>
              <a:t>e = 1 – c = 2.2204e-016</a:t>
            </a:r>
          </a:p>
          <a:p>
            <a:pPr>
              <a:buNone/>
            </a:pPr>
            <a:endParaRPr lang="en-US" dirty="0">
              <a:solidFill>
                <a:schemeClr val="accent2">
                  <a:lumMod val="50000"/>
                </a:schemeClr>
              </a:solidFill>
              <a:latin typeface="Arial" pitchFamily="34" charset="0"/>
              <a:cs typeface="Arial" pitchFamily="34" charset="0"/>
            </a:endParaRPr>
          </a:p>
          <a:p>
            <a:pPr>
              <a:buNone/>
            </a:pPr>
            <a:r>
              <a:rPr lang="en-US" dirty="0" smtClean="0">
                <a:solidFill>
                  <a:srgbClr val="FF0000"/>
                </a:solidFill>
                <a:latin typeface="Arial" pitchFamily="34" charset="0"/>
                <a:cs typeface="Arial" pitchFamily="34" charset="0"/>
              </a:rPr>
              <a:t>		It </a:t>
            </a:r>
            <a:r>
              <a:rPr lang="en-US" dirty="0">
                <a:solidFill>
                  <a:srgbClr val="FF0000"/>
                </a:solidFill>
                <a:latin typeface="Arial" pitchFamily="34" charset="0"/>
                <a:cs typeface="Arial" pitchFamily="34" charset="0"/>
              </a:rPr>
              <a:t>is not possible to perfectly represent all real  </a:t>
            </a:r>
          </a:p>
          <a:p>
            <a:pPr>
              <a:buNone/>
            </a:pPr>
            <a:r>
              <a:rPr lang="en-US" dirty="0">
                <a:solidFill>
                  <a:srgbClr val="FF0000"/>
                </a:solidFill>
                <a:latin typeface="Arial" pitchFamily="34" charset="0"/>
                <a:cs typeface="Arial" pitchFamily="34" charset="0"/>
              </a:rPr>
              <a:t>          numbers using a finite string of 1s and 0s.</a:t>
            </a:r>
          </a:p>
          <a:p>
            <a:pPr>
              <a:buNone/>
            </a:pPr>
            <a:endParaRPr lang="en-US" dirty="0" smtClean="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latin typeface="Arial" pitchFamily="34" charset="0"/>
              <a:cs typeface="Arial"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5562600"/>
            <a:ext cx="838200" cy="838200"/>
          </a:xfrm>
          <a:prstGeom prst="rect">
            <a:avLst/>
          </a:prstGeom>
        </p:spPr>
      </p:pic>
    </p:spTree>
    <p:extLst>
      <p:ext uri="{BB962C8B-B14F-4D97-AF65-F5344CB8AC3E}">
        <p14:creationId xmlns:p14="http://schemas.microsoft.com/office/powerpoint/2010/main" val="38282604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b="1" dirty="0" smtClean="0">
                <a:solidFill>
                  <a:schemeClr val="accent3">
                    <a:lumMod val="50000"/>
                  </a:schemeClr>
                </a:solidFill>
              </a:rPr>
              <a:t>Comments</a:t>
            </a:r>
            <a:endParaRPr lang="en-US" b="1" dirty="0">
              <a:solidFill>
                <a:schemeClr val="accent3">
                  <a:lumMod val="50000"/>
                </a:schemeClr>
              </a:solidFill>
            </a:endParaRPr>
          </a:p>
        </p:txBody>
      </p:sp>
      <p:sp>
        <p:nvSpPr>
          <p:cNvPr id="3" name="Content Placeholder 2"/>
          <p:cNvSpPr>
            <a:spLocks noGrp="1"/>
          </p:cNvSpPr>
          <p:nvPr>
            <p:ph idx="1"/>
          </p:nvPr>
        </p:nvSpPr>
        <p:spPr>
          <a:xfrm>
            <a:off x="304800" y="1905000"/>
            <a:ext cx="8610600" cy="4495800"/>
          </a:xfrm>
        </p:spPr>
        <p:txBody>
          <a:bodyPr>
            <a:normAutofit/>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Not all numbers can be represented exactly even using 64 bit doubles. If we do many, many calculations with numbers which are just a tiny bit off, that error can grow very, very large depending on the type of computations being performed.</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64 bit doubles have a huge, but still limited range.  What happens if we exceed it?  Try the following:</a:t>
            </a:r>
          </a:p>
          <a:p>
            <a:pPr>
              <a:buFont typeface="Wingdings" pitchFamily="2" charset="2"/>
              <a:buChar char="§"/>
            </a:pPr>
            <a:endParaRPr lang="en-US" dirty="0" smtClean="0">
              <a:solidFill>
                <a:schemeClr val="accent1">
                  <a:lumMod val="50000"/>
                </a:schemeClr>
              </a:solidFill>
              <a:latin typeface="Arial" pitchFamily="34" charset="0"/>
              <a:cs typeface="Arial" pitchFamily="34" charset="0"/>
            </a:endParaRPr>
          </a:p>
          <a:p>
            <a:pPr marL="0" indent="0">
              <a:buNone/>
            </a:pPr>
            <a:r>
              <a:rPr lang="en-US" b="1" dirty="0" smtClean="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EDU&gt;&gt;  a = 373^1500</a:t>
            </a:r>
          </a:p>
          <a:p>
            <a:pPr marL="0" indent="0">
              <a:buNone/>
            </a:pP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	EDU&gt;&gt;  b = factorial(172)</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6782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229600" cy="1143000"/>
          </a:xfrm>
        </p:spPr>
        <p:txBody>
          <a:bodyPr/>
          <a:lstStyle/>
          <a:p>
            <a:pPr algn="ctr"/>
            <a:r>
              <a:rPr lang="en-US" b="1" dirty="0" smtClean="0">
                <a:solidFill>
                  <a:schemeClr val="accent3">
                    <a:lumMod val="50000"/>
                  </a:schemeClr>
                </a:solidFill>
              </a:rPr>
              <a:t>ASCII Code</a:t>
            </a:r>
            <a:endParaRPr lang="en-US" b="1" dirty="0">
              <a:solidFill>
                <a:schemeClr val="accent3">
                  <a:lumMod val="50000"/>
                </a:schemeClr>
              </a:solidFill>
            </a:endParaRPr>
          </a:p>
        </p:txBody>
      </p:sp>
      <p:sp>
        <p:nvSpPr>
          <p:cNvPr id="3" name="Content Placeholder 2"/>
          <p:cNvSpPr>
            <a:spLocks noGrp="1"/>
          </p:cNvSpPr>
          <p:nvPr>
            <p:ph idx="1"/>
          </p:nvPr>
        </p:nvSpPr>
        <p:spPr>
          <a:xfrm>
            <a:off x="457200" y="2133600"/>
            <a:ext cx="8229600" cy="4572000"/>
          </a:xfrm>
        </p:spPr>
        <p:txBody>
          <a:bodyPr/>
          <a:lstStyle/>
          <a:p>
            <a:pPr>
              <a:buNone/>
            </a:pPr>
            <a:r>
              <a:rPr lang="en-US" dirty="0" smtClean="0">
                <a:solidFill>
                  <a:schemeClr val="accent2">
                    <a:lumMod val="50000"/>
                  </a:schemeClr>
                </a:solidFill>
                <a:latin typeface="Arial" pitchFamily="34" charset="0"/>
                <a:cs typeface="Arial" pitchFamily="34" charset="0"/>
              </a:rPr>
              <a:t>When you press a key on your computer keyboard, the key that you press is translated to a binary code.</a:t>
            </a:r>
          </a:p>
          <a:p>
            <a:pPr>
              <a:buNone/>
            </a:pP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1000001     (Decimal = </a:t>
            </a:r>
            <a:r>
              <a:rPr lang="en-US" dirty="0" smtClean="0">
                <a:solidFill>
                  <a:schemeClr val="accent2">
                    <a:lumMod val="50000"/>
                  </a:schemeClr>
                </a:solidFill>
                <a:latin typeface="Arial" pitchFamily="34" charset="0"/>
                <a:cs typeface="Arial" pitchFamily="34" charset="0"/>
              </a:rPr>
              <a:t>65)</a:t>
            </a: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a = 1100001      (Decimal = </a:t>
            </a:r>
            <a:r>
              <a:rPr lang="en-US" dirty="0" smtClean="0">
                <a:solidFill>
                  <a:schemeClr val="accent2">
                    <a:lumMod val="50000"/>
                  </a:schemeClr>
                </a:solidFill>
                <a:latin typeface="Arial" pitchFamily="34" charset="0"/>
                <a:cs typeface="Arial" pitchFamily="34" charset="0"/>
              </a:rPr>
              <a:t>97)</a:t>
            </a:r>
            <a:endParaRPr lang="en-US" dirty="0" smtClean="0">
              <a:solidFill>
                <a:schemeClr val="accent2">
                  <a:lumMod val="50000"/>
                </a:schemeClr>
              </a:solidFill>
              <a:latin typeface="Arial" pitchFamily="34" charset="0"/>
              <a:cs typeface="Arial" pitchFamily="34" charset="0"/>
            </a:endParaRPr>
          </a:p>
          <a:p>
            <a:pPr>
              <a:buNone/>
            </a:pPr>
            <a:r>
              <a:rPr lang="en-US" dirty="0" smtClean="0">
                <a:solidFill>
                  <a:schemeClr val="accent2">
                    <a:lumMod val="50000"/>
                  </a:schemeClr>
                </a:solidFill>
                <a:latin typeface="Arial" pitchFamily="34" charset="0"/>
                <a:cs typeface="Arial" pitchFamily="34" charset="0"/>
              </a:rPr>
              <a:t>0 = 0110000      (Decimal = </a:t>
            </a:r>
            <a:r>
              <a:rPr lang="en-US" dirty="0" smtClean="0">
                <a:solidFill>
                  <a:schemeClr val="accent2">
                    <a:lumMod val="50000"/>
                  </a:schemeClr>
                </a:solidFill>
                <a:latin typeface="Arial" pitchFamily="34" charset="0"/>
                <a:cs typeface="Arial" pitchFamily="34" charset="0"/>
              </a:rPr>
              <a:t>48)</a:t>
            </a:r>
            <a:endParaRPr lang="en-US" dirty="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552788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b="1" dirty="0" smtClean="0">
                <a:solidFill>
                  <a:schemeClr val="accent3">
                    <a:lumMod val="50000"/>
                  </a:schemeClr>
                </a:solidFill>
              </a:rPr>
              <a:t>Industry Applications</a:t>
            </a:r>
            <a:endParaRPr lang="en-US" b="1" dirty="0">
              <a:solidFill>
                <a:schemeClr val="accent3">
                  <a:lumMod val="50000"/>
                </a:schemeClr>
              </a:solidFill>
            </a:endParaRPr>
          </a:p>
        </p:txBody>
      </p:sp>
      <p:sp>
        <p:nvSpPr>
          <p:cNvPr id="3" name="Content Placeholder 2"/>
          <p:cNvSpPr>
            <a:spLocks noGrp="1"/>
          </p:cNvSpPr>
          <p:nvPr>
            <p:ph idx="1"/>
          </p:nvPr>
        </p:nvSpPr>
        <p:spPr>
          <a:xfrm>
            <a:off x="457200" y="1935480"/>
            <a:ext cx="8229600" cy="4617720"/>
          </a:xfrm>
        </p:spPr>
        <p:txBody>
          <a:bodyPr>
            <a:normAutofit lnSpcReduction="10000"/>
          </a:bodyPr>
          <a:lstStyle/>
          <a:p>
            <a:pPr>
              <a:buFont typeface="Wingdings" pitchFamily="2" charset="2"/>
              <a:buChar char="§"/>
            </a:pPr>
            <a:r>
              <a:rPr lang="en-US" b="1" dirty="0" smtClean="0">
                <a:solidFill>
                  <a:schemeClr val="accent2">
                    <a:lumMod val="50000"/>
                  </a:schemeClr>
                </a:solidFill>
              </a:rPr>
              <a:t>Aircraft/Defense:  </a:t>
            </a:r>
            <a:r>
              <a:rPr lang="en-US" dirty="0" smtClean="0">
                <a:solidFill>
                  <a:schemeClr val="accent2">
                    <a:lumMod val="50000"/>
                  </a:schemeClr>
                </a:solidFill>
              </a:rPr>
              <a:t>control and guidance system design and simulation, communications</a:t>
            </a:r>
          </a:p>
          <a:p>
            <a:pPr>
              <a:buFont typeface="Wingdings" pitchFamily="2" charset="2"/>
              <a:buChar char="§"/>
            </a:pPr>
            <a:r>
              <a:rPr lang="en-US" b="1" dirty="0" smtClean="0">
                <a:solidFill>
                  <a:schemeClr val="accent2">
                    <a:lumMod val="50000"/>
                  </a:schemeClr>
                </a:solidFill>
              </a:rPr>
              <a:t>Robotics:  </a:t>
            </a:r>
            <a:r>
              <a:rPr lang="en-US" dirty="0" smtClean="0">
                <a:solidFill>
                  <a:schemeClr val="accent2">
                    <a:lumMod val="50000"/>
                  </a:schemeClr>
                </a:solidFill>
              </a:rPr>
              <a:t>design and control</a:t>
            </a:r>
          </a:p>
          <a:p>
            <a:pPr>
              <a:buFont typeface="Wingdings" pitchFamily="2" charset="2"/>
              <a:buChar char="§"/>
            </a:pPr>
            <a:r>
              <a:rPr lang="en-US" b="1" dirty="0" smtClean="0">
                <a:solidFill>
                  <a:schemeClr val="accent2">
                    <a:lumMod val="50000"/>
                  </a:schemeClr>
                </a:solidFill>
              </a:rPr>
              <a:t>Automotive:  </a:t>
            </a:r>
            <a:r>
              <a:rPr lang="en-US" dirty="0" smtClean="0">
                <a:solidFill>
                  <a:schemeClr val="accent2">
                    <a:lumMod val="50000"/>
                  </a:schemeClr>
                </a:solidFill>
              </a:rPr>
              <a:t>cruise control, stability enhancement, fuel injection systems, hybrid power-train, sound suppression …</a:t>
            </a:r>
          </a:p>
          <a:p>
            <a:pPr>
              <a:buFont typeface="Wingdings" pitchFamily="2" charset="2"/>
              <a:buChar char="§"/>
            </a:pPr>
            <a:r>
              <a:rPr lang="en-US" b="1" dirty="0" smtClean="0">
                <a:solidFill>
                  <a:schemeClr val="accent2">
                    <a:lumMod val="50000"/>
                  </a:schemeClr>
                </a:solidFill>
              </a:rPr>
              <a:t>Communications:  </a:t>
            </a:r>
            <a:r>
              <a:rPr lang="en-US" dirty="0" smtClean="0">
                <a:solidFill>
                  <a:schemeClr val="accent2">
                    <a:lumMod val="50000"/>
                  </a:schemeClr>
                </a:solidFill>
              </a:rPr>
              <a:t>voice over internet, cell-phone, satellite, antenna design, wireless, error coding …</a:t>
            </a:r>
          </a:p>
          <a:p>
            <a:pPr>
              <a:buFont typeface="Wingdings" pitchFamily="2" charset="2"/>
              <a:buChar char="§"/>
            </a:pPr>
            <a:r>
              <a:rPr lang="en-US" b="1" dirty="0" smtClean="0">
                <a:solidFill>
                  <a:schemeClr val="accent2">
                    <a:lumMod val="50000"/>
                  </a:schemeClr>
                </a:solidFill>
              </a:rPr>
              <a:t>Biotech, Pharmaceutical, Medical: </a:t>
            </a:r>
            <a:r>
              <a:rPr lang="en-US" dirty="0" smtClean="0">
                <a:solidFill>
                  <a:schemeClr val="accent2">
                    <a:lumMod val="50000"/>
                  </a:schemeClr>
                </a:solidFill>
              </a:rPr>
              <a:t>drug discovery and development, imaging procedures, cancer diagnosis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Kathy\Desktop\ascii-table1.gif"/>
          <p:cNvPicPr>
            <a:picLocks noChangeAspect="1" noChangeArrowheads="1"/>
          </p:cNvPicPr>
          <p:nvPr/>
        </p:nvPicPr>
        <p:blipFill>
          <a:blip r:embed="rId3" cstate="print"/>
          <a:srcRect/>
          <a:stretch>
            <a:fillRect/>
          </a:stretch>
        </p:blipFill>
        <p:spPr bwMode="auto">
          <a:xfrm>
            <a:off x="1981200" y="1524000"/>
            <a:ext cx="4800600" cy="5143500"/>
          </a:xfrm>
          <a:prstGeom prst="rect">
            <a:avLst/>
          </a:prstGeom>
          <a:noFill/>
        </p:spPr>
      </p:pic>
      <p:sp>
        <p:nvSpPr>
          <p:cNvPr id="5" name="Title 1"/>
          <p:cNvSpPr>
            <a:spLocks noGrp="1"/>
          </p:cNvSpPr>
          <p:nvPr>
            <p:ph type="title"/>
          </p:nvPr>
        </p:nvSpPr>
        <p:spPr>
          <a:xfrm>
            <a:off x="533400" y="304800"/>
            <a:ext cx="8229600" cy="1143000"/>
          </a:xfrm>
        </p:spPr>
        <p:txBody>
          <a:bodyPr/>
          <a:lstStyle/>
          <a:p>
            <a:pPr algn="ctr"/>
            <a:r>
              <a:rPr lang="en-US" b="1" dirty="0" smtClean="0">
                <a:solidFill>
                  <a:schemeClr val="accent3">
                    <a:lumMod val="50000"/>
                  </a:schemeClr>
                </a:solidFill>
              </a:rPr>
              <a:t>ASCII Code</a:t>
            </a:r>
            <a:endParaRPr lang="en-US" b="1" dirty="0">
              <a:solidFill>
                <a:schemeClr val="accent3">
                  <a:lumMod val="50000"/>
                </a:schemeClr>
              </a:solidFill>
            </a:endParaRPr>
          </a:p>
        </p:txBody>
      </p:sp>
    </p:spTree>
    <p:extLst>
      <p:ext uri="{BB962C8B-B14F-4D97-AF65-F5344CB8AC3E}">
        <p14:creationId xmlns:p14="http://schemas.microsoft.com/office/powerpoint/2010/main" val="41248835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Strings in MATLAB</a:t>
            </a:r>
            <a:endParaRPr lang="en-US" b="1" dirty="0">
              <a:solidFill>
                <a:schemeClr val="accent3">
                  <a:lumMod val="50000"/>
                </a:schemeClr>
              </a:solidFill>
            </a:endParaRPr>
          </a:p>
        </p:txBody>
      </p:sp>
      <p:sp>
        <p:nvSpPr>
          <p:cNvPr id="6" name="Content Placeholder 2"/>
          <p:cNvSpPr>
            <a:spLocks noGrp="1"/>
          </p:cNvSpPr>
          <p:nvPr>
            <p:ph idx="1"/>
          </p:nvPr>
        </p:nvSpPr>
        <p:spPr>
          <a:xfrm>
            <a:off x="393510" y="2209800"/>
            <a:ext cx="8229600" cy="4648200"/>
          </a:xfrm>
        </p:spPr>
        <p:txBody>
          <a:bodyPr>
            <a:normAutofit fontScale="92500" lnSpcReduction="10000"/>
          </a:bodyPr>
          <a:lstStyle/>
          <a:p>
            <a:pPr>
              <a:buFont typeface="Wingdings" panose="05000000000000000000" pitchFamily="2" charset="2"/>
              <a:buChar char="§"/>
            </a:pPr>
            <a:r>
              <a:rPr lang="en-US" dirty="0" smtClean="0">
                <a:solidFill>
                  <a:schemeClr val="accent1">
                    <a:lumMod val="50000"/>
                  </a:schemeClr>
                </a:solidFill>
                <a:latin typeface="Arial" pitchFamily="34" charset="0"/>
                <a:cs typeface="Arial" pitchFamily="34" charset="0"/>
              </a:rPr>
              <a:t>MATLAB stores strings as an array of characters using the ASCII code.</a:t>
            </a:r>
          </a:p>
          <a:p>
            <a:pPr>
              <a:buFont typeface="Wingdings" panose="05000000000000000000" pitchFamily="2" charset="2"/>
              <a:buChar char="§"/>
            </a:pPr>
            <a:r>
              <a:rPr lang="en-US" dirty="0" smtClean="0">
                <a:solidFill>
                  <a:schemeClr val="accent1">
                    <a:lumMod val="50000"/>
                  </a:schemeClr>
                </a:solidFill>
                <a:latin typeface="Arial" pitchFamily="34" charset="0"/>
                <a:cs typeface="Arial" pitchFamily="34" charset="0"/>
              </a:rPr>
              <a:t>Each letter in a string takes up two bytes (16 bits) and the two bytes are the binary representation of the decimal number listed in the ASCII table.</a:t>
            </a:r>
          </a:p>
          <a:p>
            <a:pPr>
              <a:buFont typeface="Wingdings" panose="05000000000000000000" pitchFamily="2" charset="2"/>
              <a:buChar char="§"/>
            </a:pPr>
            <a:endParaRPr lang="en-US" dirty="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Try the following in MATLAB:</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r>
              <a:rPr lang="en-US" dirty="0" smtClean="0">
                <a:latin typeface="Courier New" panose="02070309020205020404" pitchFamily="49" charset="0"/>
                <a:cs typeface="Courier New" panose="02070309020205020404" pitchFamily="49" charset="0"/>
              </a:rPr>
              <a:t>EDU&gt;&gt; month = ‘August’</a:t>
            </a:r>
          </a:p>
          <a:p>
            <a:pPr marL="0" indent="0">
              <a:buNone/>
            </a:pPr>
            <a:r>
              <a:rPr lang="en-US" dirty="0" smtClean="0">
                <a:latin typeface="Courier New" panose="02070309020205020404" pitchFamily="49" charset="0"/>
                <a:cs typeface="Courier New" panose="02070309020205020404" pitchFamily="49" charset="0"/>
              </a:rPr>
              <a:t>EDU&gt;&gt; double(month)</a:t>
            </a:r>
          </a:p>
          <a:p>
            <a:pPr marL="0" indent="0">
              <a:buNone/>
            </a:pPr>
            <a:endParaRPr lang="en-US" dirty="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 </a:t>
            </a:r>
          </a:p>
        </p:txBody>
      </p:sp>
    </p:spTree>
    <p:extLst>
      <p:ext uri="{BB962C8B-B14F-4D97-AF65-F5344CB8AC3E}">
        <p14:creationId xmlns:p14="http://schemas.microsoft.com/office/powerpoint/2010/main" val="21945213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362456"/>
          </a:xfrm>
        </p:spPr>
        <p:txBody>
          <a:bodyPr/>
          <a:lstStyle/>
          <a:p>
            <a:pPr algn="ctr"/>
            <a:r>
              <a:rPr lang="en-US" dirty="0" smtClean="0"/>
              <a:t>Script Files</a:t>
            </a:r>
            <a:endParaRPr lang="en-US" dirty="0"/>
          </a:p>
        </p:txBody>
      </p:sp>
    </p:spTree>
    <p:extLst>
      <p:ext uri="{BB962C8B-B14F-4D97-AF65-F5344CB8AC3E}">
        <p14:creationId xmlns:p14="http://schemas.microsoft.com/office/powerpoint/2010/main" val="36482837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Script Files</a:t>
            </a:r>
            <a:endParaRPr lang="en-US" b="1" dirty="0">
              <a:solidFill>
                <a:schemeClr val="accent3">
                  <a:lumMod val="50000"/>
                </a:schemeClr>
              </a:solidFill>
            </a:endParaRPr>
          </a:p>
        </p:txBody>
      </p:sp>
      <p:sp>
        <p:nvSpPr>
          <p:cNvPr id="3" name="Content Placeholder 2"/>
          <p:cNvSpPr>
            <a:spLocks noGrp="1"/>
          </p:cNvSpPr>
          <p:nvPr>
            <p:ph idx="1"/>
          </p:nvPr>
        </p:nvSpPr>
        <p:spPr>
          <a:xfrm>
            <a:off x="457200" y="1752600"/>
            <a:ext cx="8382000" cy="4572000"/>
          </a:xfrm>
        </p:spPr>
        <p:txBody>
          <a:bodyPr>
            <a:normAutofit/>
          </a:bodyPr>
          <a:lstStyle/>
          <a:p>
            <a:pPr>
              <a:buFont typeface="Wingdings" pitchFamily="2" charset="2"/>
              <a:buChar char="§"/>
            </a:pPr>
            <a:r>
              <a:rPr lang="en-US" dirty="0" smtClean="0">
                <a:solidFill>
                  <a:schemeClr val="accent2">
                    <a:lumMod val="50000"/>
                  </a:schemeClr>
                </a:solidFill>
              </a:rPr>
              <a:t>All of the pre-built commands that you use in MATLAB® are </a:t>
            </a:r>
            <a:r>
              <a:rPr lang="en-US" b="1" i="1" dirty="0" smtClean="0">
                <a:solidFill>
                  <a:schemeClr val="accent2">
                    <a:lumMod val="50000"/>
                  </a:schemeClr>
                </a:solidFill>
              </a:rPr>
              <a:t>script files</a:t>
            </a:r>
            <a:r>
              <a:rPr lang="en-US" dirty="0" smtClean="0">
                <a:solidFill>
                  <a:schemeClr val="accent2">
                    <a:lumMod val="50000"/>
                  </a:schemeClr>
                </a:solidFill>
              </a:rPr>
              <a:t> or </a:t>
            </a:r>
            <a:r>
              <a:rPr lang="en-US" b="1" i="1" dirty="0" smtClean="0">
                <a:solidFill>
                  <a:schemeClr val="accent2">
                    <a:lumMod val="50000"/>
                  </a:schemeClr>
                </a:solidFill>
              </a:rPr>
              <a:t>functions </a:t>
            </a:r>
            <a:r>
              <a:rPr lang="en-US" dirty="0" smtClean="0">
                <a:solidFill>
                  <a:schemeClr val="accent2">
                    <a:lumMod val="50000"/>
                  </a:schemeClr>
                </a:solidFill>
              </a:rPr>
              <a:t>(plot, mean, std, exp, cosd, …)</a:t>
            </a:r>
          </a:p>
          <a:p>
            <a:pPr>
              <a:buFont typeface="Wingdings" pitchFamily="2" charset="2"/>
              <a:buChar char="§"/>
            </a:pPr>
            <a:r>
              <a:rPr lang="en-US" dirty="0" smtClean="0">
                <a:solidFill>
                  <a:schemeClr val="accent2">
                    <a:lumMod val="50000"/>
                  </a:schemeClr>
                </a:solidFill>
              </a:rPr>
              <a:t>MATLAB® allows the user to create his/her own customized m-files for specific applications or problems.</a:t>
            </a:r>
          </a:p>
          <a:p>
            <a:pPr>
              <a:buFont typeface="Wingdings" pitchFamily="2" charset="2"/>
              <a:buChar char="§"/>
            </a:pPr>
            <a:r>
              <a:rPr lang="en-US" dirty="0" smtClean="0">
                <a:solidFill>
                  <a:schemeClr val="accent2">
                    <a:lumMod val="50000"/>
                  </a:schemeClr>
                </a:solidFill>
              </a:rPr>
              <a:t>A  script file is simply a collection of executable MATLAB® commands.  To create a new script file, click on the New Script icon on the left side of the Home Tab.                      </a:t>
            </a:r>
            <a:r>
              <a:rPr lang="en-US" dirty="0" smtClean="0">
                <a:solidFill>
                  <a:schemeClr val="accent2">
                    <a:lumMod val="50000"/>
                  </a:schemeClr>
                </a:solidFill>
                <a:latin typeface="Arial"/>
                <a:cs typeface="Arial"/>
              </a:rPr>
              <a:t> </a:t>
            </a:r>
          </a:p>
          <a:p>
            <a:pPr>
              <a:buFont typeface="Wingdings" pitchFamily="2" charset="2"/>
              <a:buChar char="§"/>
            </a:pPr>
            <a:r>
              <a:rPr lang="en-US" dirty="0" smtClean="0">
                <a:solidFill>
                  <a:schemeClr val="accent2">
                    <a:lumMod val="50000"/>
                  </a:schemeClr>
                </a:solidFill>
                <a:latin typeface="Arial"/>
                <a:cs typeface="Arial"/>
              </a:rPr>
              <a:t>Function files will be covered in Models II.</a:t>
            </a:r>
          </a:p>
        </p:txBody>
      </p:sp>
    </p:spTree>
    <p:extLst>
      <p:ext uri="{BB962C8B-B14F-4D97-AF65-F5344CB8AC3E}">
        <p14:creationId xmlns:p14="http://schemas.microsoft.com/office/powerpoint/2010/main" val="28922184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Script Files</a:t>
            </a:r>
            <a:endParaRPr lang="en-US" b="1" dirty="0">
              <a:solidFill>
                <a:schemeClr val="accent3">
                  <a:lumMod val="50000"/>
                </a:schemeClr>
              </a:solidFill>
            </a:endParaRPr>
          </a:p>
        </p:txBody>
      </p:sp>
      <p:pic>
        <p:nvPicPr>
          <p:cNvPr id="6" name="Picture 5"/>
          <p:cNvPicPr>
            <a:picLocks noChangeAspect="1"/>
          </p:cNvPicPr>
          <p:nvPr/>
        </p:nvPicPr>
        <p:blipFill>
          <a:blip r:embed="rId3"/>
          <a:stretch>
            <a:fillRect/>
          </a:stretch>
        </p:blipFill>
        <p:spPr>
          <a:xfrm>
            <a:off x="282610" y="1752600"/>
            <a:ext cx="8578780" cy="4572000"/>
          </a:xfrm>
          <a:prstGeom prst="rect">
            <a:avLst/>
          </a:prstGeom>
        </p:spPr>
      </p:pic>
      <p:sp>
        <p:nvSpPr>
          <p:cNvPr id="7" name="Line Callout 1 (Accent Bar) 6"/>
          <p:cNvSpPr/>
          <p:nvPr/>
        </p:nvSpPr>
        <p:spPr>
          <a:xfrm>
            <a:off x="1143000" y="990600"/>
            <a:ext cx="1524000" cy="609600"/>
          </a:xfrm>
          <a:prstGeom prst="accentCallout1">
            <a:avLst>
              <a:gd name="adj1" fmla="val 18750"/>
              <a:gd name="adj2" fmla="val -8333"/>
              <a:gd name="adj3" fmla="val 187872"/>
              <a:gd name="adj4" fmla="val -49079"/>
            </a:avLst>
          </a:prstGeom>
          <a:ln>
            <a:headEnd type="none" w="med" len="med"/>
            <a:tailEnd type="arrow" w="med" len="med"/>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Click on New Script</a:t>
            </a:r>
            <a:endParaRPr lang="en-US" dirty="0"/>
          </a:p>
        </p:txBody>
      </p:sp>
      <p:sp>
        <p:nvSpPr>
          <p:cNvPr id="9" name="Line Callout 1 (Accent Bar) 8"/>
          <p:cNvSpPr/>
          <p:nvPr/>
        </p:nvSpPr>
        <p:spPr>
          <a:xfrm>
            <a:off x="6934200" y="990600"/>
            <a:ext cx="1752600" cy="609600"/>
          </a:xfrm>
          <a:prstGeom prst="accentCallout1">
            <a:avLst>
              <a:gd name="adj1" fmla="val 18750"/>
              <a:gd name="adj2" fmla="val -8333"/>
              <a:gd name="adj3" fmla="val 557275"/>
              <a:gd name="adj4" fmla="val -157009"/>
            </a:avLst>
          </a:prstGeom>
          <a:ln>
            <a:headEnd type="none" w="med" len="med"/>
            <a:tailEnd type="arrow" w="med" len="med"/>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Creates Blank Script File</a:t>
            </a:r>
            <a:endParaRPr lang="en-US" dirty="0"/>
          </a:p>
        </p:txBody>
      </p:sp>
    </p:spTree>
    <p:extLst>
      <p:ext uri="{BB962C8B-B14F-4D97-AF65-F5344CB8AC3E}">
        <p14:creationId xmlns:p14="http://schemas.microsoft.com/office/powerpoint/2010/main" val="31299035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Script File:  Procedure</a:t>
            </a:r>
            <a:endParaRPr lang="en-US" b="1" dirty="0">
              <a:solidFill>
                <a:schemeClr val="accent3">
                  <a:lumMod val="50000"/>
                </a:schemeClr>
              </a:solidFill>
            </a:endParaRPr>
          </a:p>
        </p:txBody>
      </p:sp>
      <p:sp>
        <p:nvSpPr>
          <p:cNvPr id="5" name="TextBox 4"/>
          <p:cNvSpPr txBox="1"/>
          <p:nvPr/>
        </p:nvSpPr>
        <p:spPr>
          <a:xfrm>
            <a:off x="152400" y="1676400"/>
            <a:ext cx="8763000" cy="4893647"/>
          </a:xfrm>
          <a:prstGeom prst="rect">
            <a:avLst/>
          </a:prstGeom>
          <a:noFill/>
        </p:spPr>
        <p:txBody>
          <a:bodyPr wrap="square" rtlCol="0">
            <a:spAutoFit/>
          </a:bodyPr>
          <a:lstStyle/>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Type a set of executable commands in the editor window</a:t>
            </a:r>
            <a:r>
              <a:rPr lang="en-US" sz="2400" dirty="0" smtClean="0">
                <a:solidFill>
                  <a:schemeClr val="accent2">
                    <a:lumMod val="50000"/>
                  </a:schemeClr>
                </a:solidFill>
                <a:latin typeface="Arial" pitchFamily="34" charset="0"/>
                <a:cs typeface="Arial" pitchFamily="34" charset="0"/>
              </a:rPr>
              <a:t>.</a:t>
            </a:r>
          </a:p>
          <a:p>
            <a:pPr marL="457200" indent="-457200">
              <a:buFont typeface="+mj-lt"/>
              <a:buAutoNum type="arabicPeriod"/>
            </a:pPr>
            <a:endParaRPr lang="en-US" sz="2400" dirty="0" smtClean="0">
              <a:solidFill>
                <a:schemeClr val="accent2">
                  <a:lumMod val="50000"/>
                </a:schemeClr>
              </a:solidFill>
              <a:latin typeface="Arial" pitchFamily="34" charset="0"/>
              <a:cs typeface="Arial" pitchFamily="34" charset="0"/>
            </a:endParaRPr>
          </a:p>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Save the file in an appropriate folder</a:t>
            </a:r>
            <a:r>
              <a:rPr lang="en-US" sz="2400" dirty="0" smtClean="0">
                <a:solidFill>
                  <a:schemeClr val="accent2">
                    <a:lumMod val="50000"/>
                  </a:schemeClr>
                </a:solidFill>
                <a:latin typeface="Arial" pitchFamily="34" charset="0"/>
                <a:cs typeface="Arial" pitchFamily="34" charset="0"/>
              </a:rPr>
              <a:t>.  </a:t>
            </a:r>
            <a:r>
              <a:rPr lang="en-US" sz="2400" b="1" i="1" dirty="0" smtClean="0">
                <a:solidFill>
                  <a:schemeClr val="accent2">
                    <a:lumMod val="50000"/>
                  </a:schemeClr>
                </a:solidFill>
                <a:latin typeface="Arial" pitchFamily="34" charset="0"/>
                <a:cs typeface="Arial" pitchFamily="34" charset="0"/>
              </a:rPr>
              <a:t>When you pick a name for the file you must follow the same rules that MATLAB has for naming variables.</a:t>
            </a:r>
          </a:p>
          <a:p>
            <a:pPr marL="457200" indent="-457200">
              <a:buFont typeface="+mj-lt"/>
              <a:buAutoNum type="arabicPeriod"/>
            </a:pPr>
            <a:endParaRPr lang="en-US" sz="2400" dirty="0" smtClean="0">
              <a:solidFill>
                <a:schemeClr val="accent2">
                  <a:lumMod val="50000"/>
                </a:schemeClr>
              </a:solidFill>
              <a:latin typeface="Arial" pitchFamily="34" charset="0"/>
              <a:cs typeface="Arial" pitchFamily="34" charset="0"/>
            </a:endParaRPr>
          </a:p>
          <a:p>
            <a:pPr marL="457200" indent="-457200">
              <a:buFont typeface="+mj-lt"/>
              <a:buAutoNum type="arabicPeriod"/>
            </a:pPr>
            <a:r>
              <a:rPr lang="en-US" sz="2400" dirty="0" smtClean="0">
                <a:solidFill>
                  <a:schemeClr val="accent2">
                    <a:lumMod val="50000"/>
                  </a:schemeClr>
                </a:solidFill>
                <a:latin typeface="Arial" pitchFamily="34" charset="0"/>
                <a:cs typeface="Arial" pitchFamily="34" charset="0"/>
              </a:rPr>
              <a:t>Set the current directory in MATLAB® to the same place where you saved the Green Run Arrow </a:t>
            </a:r>
            <a:r>
              <a:rPr lang="en-US" sz="2400" dirty="0" smtClean="0">
                <a:solidFill>
                  <a:schemeClr val="accent2">
                    <a:lumMod val="50000"/>
                  </a:schemeClr>
                </a:solidFill>
                <a:latin typeface="Arial"/>
                <a:cs typeface="Arial"/>
              </a:rPr>
              <a:t>in the Editor window or simply type the name of the file (without the .m extension) at the command prompt in the MATLAB command window.</a:t>
            </a:r>
          </a:p>
          <a:p>
            <a:endParaRPr lang="en-US" sz="2400" dirty="0">
              <a:solidFill>
                <a:schemeClr val="accent2">
                  <a:lumMod val="50000"/>
                </a:schemeClr>
              </a:solidFill>
            </a:endParaRPr>
          </a:p>
          <a:p>
            <a:r>
              <a:rPr lang="en-US" sz="2400" dirty="0" smtClean="0">
                <a:solidFill>
                  <a:srgbClr val="7030A0"/>
                </a:solidFill>
                <a:latin typeface="Arial"/>
                <a:cs typeface="Arial"/>
              </a:rPr>
              <a:t>          </a:t>
            </a:r>
            <a:r>
              <a:rPr lang="en-US" sz="2400" dirty="0" smtClean="0">
                <a:solidFill>
                  <a:srgbClr val="FF0000"/>
                </a:solidFill>
                <a:latin typeface="Arial"/>
                <a:cs typeface="Arial"/>
              </a:rPr>
              <a:t>The </a:t>
            </a:r>
            <a:r>
              <a:rPr lang="en-US" sz="2400" dirty="0" smtClean="0">
                <a:solidFill>
                  <a:srgbClr val="FF0000"/>
                </a:solidFill>
                <a:latin typeface="Arial"/>
                <a:cs typeface="Arial"/>
              </a:rPr>
              <a:t>file must be in your current directory or </a:t>
            </a:r>
            <a:r>
              <a:rPr lang="en-US" sz="2400" dirty="0" smtClean="0">
                <a:solidFill>
                  <a:srgbClr val="FF0000"/>
                </a:solidFill>
                <a:latin typeface="Arial"/>
                <a:cs typeface="Arial"/>
              </a:rPr>
              <a:t>it will </a:t>
            </a:r>
            <a:r>
              <a:rPr lang="en-US" sz="2400" dirty="0" smtClean="0">
                <a:solidFill>
                  <a:srgbClr val="FF0000"/>
                </a:solidFill>
                <a:latin typeface="Arial"/>
                <a:cs typeface="Arial"/>
              </a:rPr>
              <a:t>not run!</a:t>
            </a:r>
            <a:endParaRPr lang="en-US" sz="2400" dirty="0">
              <a:solidFill>
                <a:srgbClr val="FF0000"/>
              </a:solidFill>
              <a:latin typeface="Arial"/>
              <a:cs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5808047"/>
            <a:ext cx="762000" cy="762000"/>
          </a:xfrm>
          <a:prstGeom prst="rect">
            <a:avLst/>
          </a:prstGeom>
        </p:spPr>
      </p:pic>
    </p:spTree>
    <p:extLst>
      <p:ext uri="{BB962C8B-B14F-4D97-AF65-F5344CB8AC3E}">
        <p14:creationId xmlns:p14="http://schemas.microsoft.com/office/powerpoint/2010/main" val="6926297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Exercise 2:  New Script File</a:t>
            </a:r>
            <a:endParaRPr lang="en-US" b="1" dirty="0">
              <a:solidFill>
                <a:schemeClr val="accent3">
                  <a:lumMod val="50000"/>
                </a:schemeClr>
              </a:solidFill>
            </a:endParaRPr>
          </a:p>
        </p:txBody>
      </p:sp>
      <p:sp>
        <p:nvSpPr>
          <p:cNvPr id="3" name="Content Placeholder 2"/>
          <p:cNvSpPr>
            <a:spLocks noGrp="1"/>
          </p:cNvSpPr>
          <p:nvPr>
            <p:ph idx="1"/>
          </p:nvPr>
        </p:nvSpPr>
        <p:spPr>
          <a:xfrm>
            <a:off x="381000" y="1828800"/>
            <a:ext cx="8534400" cy="4800600"/>
          </a:xfrm>
        </p:spPr>
        <p:txBody>
          <a:bodyPr>
            <a:normAutofit/>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Right click in the current folder window in MATLAB and create a new folder called Models I.  This is where you should save all your files for the fall semester.</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Double click on the folder to make it your current folder.</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Clear your MATLAB workspace by typing </a:t>
            </a:r>
            <a:r>
              <a:rPr lang="en-US" b="1" dirty="0" smtClean="0">
                <a:latin typeface="Courier New" panose="02070309020205020404" pitchFamily="49" charset="0"/>
                <a:cs typeface="Courier New" panose="02070309020205020404" pitchFamily="49" charset="0"/>
              </a:rPr>
              <a:t>clear </a:t>
            </a:r>
            <a:r>
              <a:rPr lang="en-US" dirty="0" smtClean="0">
                <a:solidFill>
                  <a:schemeClr val="accent1">
                    <a:lumMod val="50000"/>
                  </a:schemeClr>
                </a:solidFill>
                <a:latin typeface="Arial" pitchFamily="34" charset="0"/>
                <a:cs typeface="Arial" pitchFamily="34" charset="0"/>
              </a:rPr>
              <a:t>at the command prompt.</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Click on New Script to open a blank script file.</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Type the commands on the next slide into the editor window then save the file as CircleScript in your newly created folder.</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3106336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ctr"/>
            <a:r>
              <a:rPr lang="en-US" b="1" dirty="0" smtClean="0">
                <a:solidFill>
                  <a:schemeClr val="accent3">
                    <a:lumMod val="50000"/>
                  </a:schemeClr>
                </a:solidFill>
              </a:rPr>
              <a:t>Exercise 2: Script File</a:t>
            </a:r>
            <a:endParaRPr lang="en-US" b="1" dirty="0">
              <a:solidFill>
                <a:schemeClr val="accent3">
                  <a:lumMod val="50000"/>
                </a:schemeClr>
              </a:solidFill>
            </a:endParaRPr>
          </a:p>
        </p:txBody>
      </p:sp>
      <p:sp>
        <p:nvSpPr>
          <p:cNvPr id="5" name="TextBox 4"/>
          <p:cNvSpPr txBox="1"/>
          <p:nvPr/>
        </p:nvSpPr>
        <p:spPr>
          <a:xfrm>
            <a:off x="457201" y="5410200"/>
            <a:ext cx="8414966" cy="1754326"/>
          </a:xfrm>
          <a:prstGeom prst="rect">
            <a:avLst/>
          </a:prstGeom>
          <a:noFill/>
        </p:spPr>
        <p:txBody>
          <a:bodyPr wrap="square" rtlCol="0">
            <a:spAutoFit/>
          </a:bodyPr>
          <a:lstStyle/>
          <a:p>
            <a:r>
              <a:rPr lang="en-US" sz="2400" dirty="0">
                <a:solidFill>
                  <a:schemeClr val="accent1">
                    <a:lumMod val="50000"/>
                  </a:schemeClr>
                </a:solidFill>
                <a:latin typeface="Arial" pitchFamily="34" charset="0"/>
                <a:cs typeface="Arial" pitchFamily="34" charset="0"/>
              </a:rPr>
              <a:t>S</a:t>
            </a:r>
            <a:r>
              <a:rPr lang="en-US" sz="2400" dirty="0" smtClean="0">
                <a:solidFill>
                  <a:schemeClr val="accent1">
                    <a:lumMod val="50000"/>
                  </a:schemeClr>
                </a:solidFill>
                <a:latin typeface="Arial" pitchFamily="34" charset="0"/>
                <a:cs typeface="Arial" pitchFamily="34" charset="0"/>
              </a:rPr>
              <a:t>ave </a:t>
            </a:r>
            <a:r>
              <a:rPr lang="en-US" sz="2400" dirty="0">
                <a:solidFill>
                  <a:schemeClr val="accent1">
                    <a:lumMod val="50000"/>
                  </a:schemeClr>
                </a:solidFill>
                <a:latin typeface="Arial" pitchFamily="34" charset="0"/>
                <a:cs typeface="Arial" pitchFamily="34" charset="0"/>
              </a:rPr>
              <a:t>the file as </a:t>
            </a:r>
            <a:r>
              <a:rPr lang="en-US" sz="2400" dirty="0" smtClean="0">
                <a:solidFill>
                  <a:schemeClr val="accent1">
                    <a:lumMod val="50000"/>
                  </a:schemeClr>
                </a:solidFill>
                <a:latin typeface="Arial" pitchFamily="34" charset="0"/>
                <a:cs typeface="Arial" pitchFamily="34" charset="0"/>
              </a:rPr>
              <a:t>CircleScript </a:t>
            </a:r>
            <a:r>
              <a:rPr lang="en-US" sz="2400" dirty="0">
                <a:solidFill>
                  <a:schemeClr val="accent1">
                    <a:lumMod val="50000"/>
                  </a:schemeClr>
                </a:solidFill>
                <a:latin typeface="Arial" pitchFamily="34" charset="0"/>
                <a:cs typeface="Arial" pitchFamily="34" charset="0"/>
              </a:rPr>
              <a:t>in your newly created folder</a:t>
            </a:r>
            <a:r>
              <a:rPr lang="en-US" dirty="0" smtClean="0">
                <a:solidFill>
                  <a:schemeClr val="accent1">
                    <a:lumMod val="50000"/>
                  </a:schemeClr>
                </a:solidFill>
                <a:latin typeface="Arial" pitchFamily="34" charset="0"/>
                <a:cs typeface="Arial" pitchFamily="34" charset="0"/>
              </a:rPr>
              <a:t>.</a:t>
            </a:r>
          </a:p>
          <a:p>
            <a:endParaRPr lang="en-US" dirty="0">
              <a:solidFill>
                <a:schemeClr val="accent1">
                  <a:lumMod val="50000"/>
                </a:schemeClr>
              </a:solidFill>
              <a:latin typeface="Arial" pitchFamily="34" charset="0"/>
              <a:cs typeface="Arial" pitchFamily="34" charset="0"/>
            </a:endParaRPr>
          </a:p>
          <a:p>
            <a:r>
              <a:rPr lang="en-US" sz="2400" u="sng" dirty="0" smtClean="0">
                <a:solidFill>
                  <a:schemeClr val="accent1">
                    <a:lumMod val="50000"/>
                  </a:schemeClr>
                </a:solidFill>
                <a:latin typeface="Arial" pitchFamily="34" charset="0"/>
                <a:cs typeface="Arial" pitchFamily="34" charset="0"/>
              </a:rPr>
              <a:t>Note</a:t>
            </a:r>
            <a:r>
              <a:rPr lang="en-US" sz="2400" dirty="0" smtClean="0">
                <a:solidFill>
                  <a:schemeClr val="accent1">
                    <a:lumMod val="50000"/>
                  </a:schemeClr>
                </a:solidFill>
                <a:latin typeface="Arial" pitchFamily="34" charset="0"/>
                <a:cs typeface="Arial" pitchFamily="34" charset="0"/>
              </a:rPr>
              <a:t>:  Any line that starts with a % is a comment and</a:t>
            </a:r>
          </a:p>
          <a:p>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turns </a:t>
            </a:r>
            <a:r>
              <a:rPr lang="en-US" sz="2400" dirty="0" smtClean="0">
                <a:solidFill>
                  <a:srgbClr val="00B050"/>
                </a:solidFill>
                <a:latin typeface="Arial" pitchFamily="34" charset="0"/>
                <a:cs typeface="Arial" pitchFamily="34" charset="0"/>
              </a:rPr>
              <a:t>green</a:t>
            </a:r>
            <a:r>
              <a:rPr lang="en-US" sz="2400" dirty="0" smtClean="0">
                <a:solidFill>
                  <a:schemeClr val="accent1">
                    <a:lumMod val="50000"/>
                  </a:schemeClr>
                </a:solidFill>
                <a:latin typeface="Arial" pitchFamily="34" charset="0"/>
                <a:cs typeface="Arial" pitchFamily="34" charset="0"/>
              </a:rPr>
              <a:t> – it doesn’t execute.</a:t>
            </a:r>
            <a:endParaRPr lang="en-US" sz="2400" dirty="0">
              <a:solidFill>
                <a:schemeClr val="accent1">
                  <a:lumMod val="50000"/>
                </a:schemeClr>
              </a:solidFill>
              <a:latin typeface="Arial" pitchFamily="34" charset="0"/>
              <a:cs typeface="Arial" pitchFamily="34" charset="0"/>
            </a:endParaRPr>
          </a:p>
          <a:p>
            <a:endParaRPr lang="en-US" dirty="0"/>
          </a:p>
        </p:txBody>
      </p:sp>
      <p:pic>
        <p:nvPicPr>
          <p:cNvPr id="4" name="Picture 3"/>
          <p:cNvPicPr>
            <a:picLocks noChangeAspect="1"/>
          </p:cNvPicPr>
          <p:nvPr/>
        </p:nvPicPr>
        <p:blipFill>
          <a:blip r:embed="rId2"/>
          <a:stretch>
            <a:fillRect/>
          </a:stretch>
        </p:blipFill>
        <p:spPr>
          <a:xfrm>
            <a:off x="259645" y="1447800"/>
            <a:ext cx="8612521" cy="3810000"/>
          </a:xfrm>
          <a:prstGeom prst="rect">
            <a:avLst/>
          </a:prstGeom>
        </p:spPr>
      </p:pic>
    </p:spTree>
    <p:extLst>
      <p:ext uri="{BB962C8B-B14F-4D97-AF65-F5344CB8AC3E}">
        <p14:creationId xmlns:p14="http://schemas.microsoft.com/office/powerpoint/2010/main" val="2706374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smtClean="0">
                <a:solidFill>
                  <a:schemeClr val="accent3">
                    <a:lumMod val="50000"/>
                  </a:schemeClr>
                </a:solidFill>
              </a:rPr>
              <a:t>Exercise 2: Run the Script File</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229600" cy="4572000"/>
          </a:xfrm>
        </p:spPr>
        <p:txBody>
          <a:bodyPr>
            <a:normAutofit fontScale="92500"/>
          </a:bodyPr>
          <a:lstStyle/>
          <a:p>
            <a:pPr>
              <a:buFont typeface="Wingdings" pitchFamily="2" charset="2"/>
              <a:buChar char="§"/>
            </a:pPr>
            <a:r>
              <a:rPr lang="en-US" dirty="0" smtClean="0">
                <a:solidFill>
                  <a:schemeClr val="accent2">
                    <a:lumMod val="50000"/>
                  </a:schemeClr>
                </a:solidFill>
                <a:latin typeface="Arial" pitchFamily="34" charset="0"/>
                <a:cs typeface="Arial" pitchFamily="34" charset="0"/>
              </a:rPr>
              <a:t>Now run your script file by clicking on the Green Arrow in the m-file editor window. </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Notice that every single variable defined in the script file (radius, area, and circum) appears in the </a:t>
            </a:r>
            <a:r>
              <a:rPr lang="en-US" dirty="0">
                <a:solidFill>
                  <a:schemeClr val="accent2">
                    <a:lumMod val="50000"/>
                  </a:schemeClr>
                </a:solidFill>
                <a:latin typeface="Arial" pitchFamily="34" charset="0"/>
                <a:cs typeface="Arial" pitchFamily="34" charset="0"/>
              </a:rPr>
              <a:t>W</a:t>
            </a:r>
            <a:r>
              <a:rPr lang="en-US" dirty="0" smtClean="0">
                <a:solidFill>
                  <a:schemeClr val="accent2">
                    <a:lumMod val="50000"/>
                  </a:schemeClr>
                </a:solidFill>
                <a:latin typeface="Arial" pitchFamily="34" charset="0"/>
                <a:cs typeface="Arial" pitchFamily="34" charset="0"/>
              </a:rPr>
              <a:t>orkspace </a:t>
            </a:r>
            <a:r>
              <a:rPr lang="en-US" dirty="0">
                <a:solidFill>
                  <a:schemeClr val="accent2">
                    <a:lumMod val="50000"/>
                  </a:schemeClr>
                </a:solidFill>
                <a:latin typeface="Arial" pitchFamily="34" charset="0"/>
                <a:cs typeface="Arial" pitchFamily="34" charset="0"/>
              </a:rPr>
              <a:t>W</a:t>
            </a:r>
            <a:r>
              <a:rPr lang="en-US" dirty="0" smtClean="0">
                <a:solidFill>
                  <a:schemeClr val="accent2">
                    <a:lumMod val="50000"/>
                  </a:schemeClr>
                </a:solidFill>
                <a:latin typeface="Arial" pitchFamily="34" charset="0"/>
                <a:cs typeface="Arial" pitchFamily="34" charset="0"/>
              </a:rPr>
              <a:t>indow. Area and circum are also displayed in the Command Window because of the </a:t>
            </a:r>
            <a:r>
              <a:rPr lang="en-US" b="1" dirty="0" smtClean="0">
                <a:latin typeface="Courier New" panose="02070309020205020404" pitchFamily="49" charset="0"/>
                <a:cs typeface="Courier New" panose="02070309020205020404" pitchFamily="49" charset="0"/>
              </a:rPr>
              <a:t>disp</a:t>
            </a:r>
            <a:r>
              <a:rPr lang="en-US" dirty="0" smtClean="0">
                <a:solidFill>
                  <a:schemeClr val="accent2">
                    <a:lumMod val="50000"/>
                  </a:schemeClr>
                </a:solidFill>
                <a:latin typeface="Arial" pitchFamily="34" charset="0"/>
                <a:cs typeface="Arial" pitchFamily="34" charset="0"/>
              </a:rPr>
              <a:t> command.</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Clear the workspace window by typing </a:t>
            </a:r>
            <a:r>
              <a:rPr lang="en-US" b="1" dirty="0" smtClean="0">
                <a:latin typeface="Courier New" panose="02070309020205020404" pitchFamily="49" charset="0"/>
                <a:cs typeface="Courier New" panose="02070309020205020404" pitchFamily="49" charset="0"/>
              </a:rPr>
              <a:t>clear</a:t>
            </a:r>
            <a:r>
              <a:rPr lang="en-US" dirty="0" smtClean="0">
                <a:solidFill>
                  <a:schemeClr val="accent2">
                    <a:lumMod val="50000"/>
                  </a:schemeClr>
                </a:solidFill>
                <a:latin typeface="Arial" pitchFamily="34" charset="0"/>
                <a:cs typeface="Arial" pitchFamily="34" charset="0"/>
              </a:rPr>
              <a:t> at the command prompt.</a:t>
            </a:r>
          </a:p>
          <a:p>
            <a:pPr>
              <a:buFont typeface="Wingdings" pitchFamily="2" charset="2"/>
              <a:buChar char="§"/>
            </a:pPr>
            <a:r>
              <a:rPr lang="en-US" dirty="0" smtClean="0">
                <a:solidFill>
                  <a:schemeClr val="accent2">
                    <a:lumMod val="50000"/>
                  </a:schemeClr>
                </a:solidFill>
                <a:latin typeface="Arial" pitchFamily="34" charset="0"/>
                <a:cs typeface="Arial" pitchFamily="34" charset="0"/>
              </a:rPr>
              <a:t>At the command prompt, type the name of your script file:  &gt;&gt; </a:t>
            </a:r>
            <a:r>
              <a:rPr lang="en-US" b="1" dirty="0" smtClean="0">
                <a:latin typeface="Courier New" panose="02070309020205020404" pitchFamily="49" charset="0"/>
                <a:cs typeface="Courier New" panose="02070309020205020404" pitchFamily="49" charset="0"/>
              </a:rPr>
              <a:t>CircleScript</a:t>
            </a:r>
            <a:r>
              <a:rPr lang="en-US" dirty="0" smtClean="0">
                <a:solidFill>
                  <a:schemeClr val="accent2">
                    <a:lumMod val="50000"/>
                  </a:schemeClr>
                </a:solidFill>
                <a:latin typeface="Arial" pitchFamily="34" charset="0"/>
                <a:cs typeface="Arial" pitchFamily="34" charset="0"/>
              </a:rPr>
              <a:t>.  Note, that the results are exactly the same as before. </a:t>
            </a:r>
            <a:endParaRPr lang="en-US" dirty="0">
              <a:solidFill>
                <a:schemeClr val="accent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8464851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b="1" dirty="0" smtClean="0">
                <a:solidFill>
                  <a:schemeClr val="accent3">
                    <a:lumMod val="50000"/>
                  </a:schemeClr>
                </a:solidFill>
              </a:rPr>
              <a:t>Script Files</a:t>
            </a:r>
            <a:endParaRPr lang="en-US" b="1" dirty="0">
              <a:solidFill>
                <a:schemeClr val="accent3">
                  <a:lumMod val="50000"/>
                </a:schemeClr>
              </a:solidFill>
            </a:endParaRPr>
          </a:p>
        </p:txBody>
      </p:sp>
      <p:sp>
        <p:nvSpPr>
          <p:cNvPr id="3" name="Content Placeholder 2"/>
          <p:cNvSpPr>
            <a:spLocks noGrp="1"/>
          </p:cNvSpPr>
          <p:nvPr>
            <p:ph idx="1"/>
          </p:nvPr>
        </p:nvSpPr>
        <p:spPr>
          <a:xfrm>
            <a:off x="152400" y="1371600"/>
            <a:ext cx="8963891" cy="5334000"/>
          </a:xfrm>
        </p:spPr>
        <p:txBody>
          <a:bodyPr>
            <a:normAutofit lnSpcReduction="10000"/>
          </a:bodyPr>
          <a:lstStyle/>
          <a:p>
            <a:pPr>
              <a:buFont typeface="Wingdings" pitchFamily="2" charset="2"/>
              <a:buChar char="§"/>
            </a:pPr>
            <a:r>
              <a:rPr lang="en-US" dirty="0" smtClean="0">
                <a:solidFill>
                  <a:schemeClr val="accent1">
                    <a:lumMod val="50000"/>
                  </a:schemeClr>
                </a:solidFill>
                <a:latin typeface="Arial" pitchFamily="34" charset="0"/>
                <a:cs typeface="Arial" pitchFamily="34" charset="0"/>
              </a:rPr>
              <a:t>A script file is simply a set of executable MATLAB commands saved together in a file.  It behaves exactly the same as entering each command sequentially in the command window.  Every single variable defined appears in the workspace.</a:t>
            </a:r>
          </a:p>
          <a:p>
            <a:pPr>
              <a:buFont typeface="Wingdings" pitchFamily="2" charset="2"/>
              <a:buChar char="§"/>
            </a:pPr>
            <a:r>
              <a:rPr lang="en-US" dirty="0" smtClean="0">
                <a:solidFill>
                  <a:schemeClr val="accent1">
                    <a:lumMod val="50000"/>
                  </a:schemeClr>
                </a:solidFill>
                <a:latin typeface="Arial" pitchFamily="34" charset="0"/>
                <a:cs typeface="Arial" pitchFamily="34" charset="0"/>
              </a:rPr>
              <a:t>Script files can be really useful if you are going to execute a lot of MATLAB commands.  For example, suppose you execute 15 commands at the command prompt and discover an error in the first command that affected the last 14 commands.  In the command window, you would have to fix the error in the first command then run the other 14 commands over again.  If these commands were in a script file, you could fix the first command and re-run the script file – much faster !!</a:t>
            </a:r>
          </a:p>
        </p:txBody>
      </p:sp>
    </p:spTree>
    <p:extLst>
      <p:ext uri="{BB962C8B-B14F-4D97-AF65-F5344CB8AC3E}">
        <p14:creationId xmlns:p14="http://schemas.microsoft.com/office/powerpoint/2010/main" val="2162458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b="1" dirty="0" smtClean="0">
                <a:solidFill>
                  <a:schemeClr val="accent3">
                    <a:lumMod val="50000"/>
                  </a:schemeClr>
                </a:solidFill>
              </a:rPr>
              <a:t>Industry Applications (con’t)</a:t>
            </a:r>
            <a:endParaRPr lang="en-US" b="1" dirty="0">
              <a:solidFill>
                <a:schemeClr val="accent3">
                  <a:lumMod val="50000"/>
                </a:schemeClr>
              </a:solidFill>
            </a:endParaRPr>
          </a:p>
        </p:txBody>
      </p:sp>
      <p:sp>
        <p:nvSpPr>
          <p:cNvPr id="3" name="Content Placeholder 2"/>
          <p:cNvSpPr>
            <a:spLocks noGrp="1"/>
          </p:cNvSpPr>
          <p:nvPr>
            <p:ph idx="1"/>
          </p:nvPr>
        </p:nvSpPr>
        <p:spPr>
          <a:xfrm>
            <a:off x="457200" y="2209800"/>
            <a:ext cx="8229600" cy="3657600"/>
          </a:xfrm>
        </p:spPr>
        <p:txBody>
          <a:bodyPr>
            <a:normAutofit/>
          </a:bodyPr>
          <a:lstStyle/>
          <a:p>
            <a:pPr>
              <a:buFont typeface="Wingdings" pitchFamily="2" charset="2"/>
              <a:buChar char="§"/>
            </a:pPr>
            <a:r>
              <a:rPr lang="en-US" b="1" dirty="0" smtClean="0">
                <a:solidFill>
                  <a:schemeClr val="accent2">
                    <a:lumMod val="50000"/>
                  </a:schemeClr>
                </a:solidFill>
              </a:rPr>
              <a:t>Electronics:  </a:t>
            </a:r>
            <a:r>
              <a:rPr lang="en-US" dirty="0" smtClean="0">
                <a:solidFill>
                  <a:schemeClr val="accent2">
                    <a:lumMod val="50000"/>
                  </a:schemeClr>
                </a:solidFill>
              </a:rPr>
              <a:t>chip design, acoustics, voice processing and recognition</a:t>
            </a:r>
          </a:p>
          <a:p>
            <a:pPr>
              <a:buFont typeface="Wingdings" pitchFamily="2" charset="2"/>
              <a:buChar char="§"/>
            </a:pPr>
            <a:r>
              <a:rPr lang="en-US" b="1" dirty="0" smtClean="0">
                <a:solidFill>
                  <a:schemeClr val="accent2">
                    <a:lumMod val="50000"/>
                  </a:schemeClr>
                </a:solidFill>
              </a:rPr>
              <a:t>Industrial Automation and Machinery: </a:t>
            </a:r>
            <a:r>
              <a:rPr lang="en-US" dirty="0" smtClean="0">
                <a:solidFill>
                  <a:schemeClr val="accent2">
                    <a:lumMod val="50000"/>
                  </a:schemeClr>
                </a:solidFill>
              </a:rPr>
              <a:t>sensor design, machinery design and control</a:t>
            </a:r>
          </a:p>
          <a:p>
            <a:pPr>
              <a:buFont typeface="Wingdings" pitchFamily="2" charset="2"/>
              <a:buChar char="§"/>
            </a:pPr>
            <a:r>
              <a:rPr lang="en-US" b="1" dirty="0" smtClean="0">
                <a:solidFill>
                  <a:schemeClr val="accent2">
                    <a:lumMod val="50000"/>
                  </a:schemeClr>
                </a:solidFill>
              </a:rPr>
              <a:t>Utilities and Energy: </a:t>
            </a:r>
            <a:r>
              <a:rPr lang="en-US" dirty="0" smtClean="0">
                <a:solidFill>
                  <a:schemeClr val="accent2">
                    <a:lumMod val="50000"/>
                  </a:schemeClr>
                </a:solidFill>
              </a:rPr>
              <a:t>power conversion and control</a:t>
            </a:r>
          </a:p>
          <a:p>
            <a:pPr>
              <a:buFont typeface="Wingdings" pitchFamily="2" charset="2"/>
              <a:buChar char="§"/>
            </a:pPr>
            <a:r>
              <a:rPr lang="en-US" b="1" dirty="0" smtClean="0">
                <a:solidFill>
                  <a:schemeClr val="accent2">
                    <a:lumMod val="50000"/>
                  </a:schemeClr>
                </a:solidFill>
              </a:rPr>
              <a:t>Computers: </a:t>
            </a:r>
            <a:r>
              <a:rPr lang="en-US" dirty="0" smtClean="0">
                <a:solidFill>
                  <a:schemeClr val="accent2">
                    <a:lumMod val="50000"/>
                  </a:schemeClr>
                </a:solidFill>
              </a:rPr>
              <a:t>security systems, printer design</a:t>
            </a:r>
          </a:p>
          <a:p>
            <a:pPr>
              <a:buFont typeface="Wingdings" pitchFamily="2" charset="2"/>
              <a:buChar char="§"/>
            </a:pPr>
            <a:r>
              <a:rPr lang="en-US" b="1" dirty="0" smtClean="0">
                <a:solidFill>
                  <a:schemeClr val="accent2">
                    <a:lumMod val="50000"/>
                  </a:schemeClr>
                </a:solidFill>
              </a:rPr>
              <a:t>Financial:  </a:t>
            </a:r>
            <a:r>
              <a:rPr lang="en-US" dirty="0" smtClean="0">
                <a:solidFill>
                  <a:schemeClr val="accent2">
                    <a:lumMod val="50000"/>
                  </a:schemeClr>
                </a:solidFill>
              </a:rPr>
              <a:t>portfolio management and risk, commodity trading, currency markets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09800"/>
            <a:ext cx="7772400" cy="1362456"/>
          </a:xfrm>
        </p:spPr>
        <p:txBody>
          <a:bodyPr/>
          <a:lstStyle/>
          <a:p>
            <a:pPr algn="ctr"/>
            <a:r>
              <a:rPr lang="en-US" b="1" dirty="0" smtClean="0">
                <a:solidFill>
                  <a:schemeClr val="accent4"/>
                </a:solidFill>
                <a:effectLst/>
              </a:rPr>
              <a:t>MATLAB® Basics</a:t>
            </a:r>
            <a:endParaRPr lang="en-US" b="1" dirty="0">
              <a:solidFill>
                <a:schemeClr val="accent4"/>
              </a:solidFill>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MATLAB Desktop</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fontScale="92500"/>
          </a:bodyPr>
          <a:lstStyle/>
          <a:p>
            <a:pPr>
              <a:buFont typeface="Wingdings" pitchFamily="2" charset="2"/>
              <a:buChar char="§"/>
            </a:pPr>
            <a:r>
              <a:rPr lang="en-US" sz="2800" dirty="0" smtClean="0">
                <a:solidFill>
                  <a:schemeClr val="accent2">
                    <a:lumMod val="50000"/>
                  </a:schemeClr>
                </a:solidFill>
                <a:latin typeface="Arial" pitchFamily="34" charset="0"/>
                <a:cs typeface="Arial" pitchFamily="34" charset="0"/>
              </a:rPr>
              <a:t>The </a:t>
            </a:r>
            <a:r>
              <a:rPr lang="en-US" sz="2800" b="1" dirty="0" smtClean="0">
                <a:solidFill>
                  <a:schemeClr val="accent2">
                    <a:lumMod val="50000"/>
                  </a:schemeClr>
                </a:solidFill>
                <a:latin typeface="Arial" pitchFamily="34" charset="0"/>
                <a:cs typeface="Arial" pitchFamily="34" charset="0"/>
              </a:rPr>
              <a:t>Command window </a:t>
            </a:r>
            <a:r>
              <a:rPr lang="en-US" sz="2800" dirty="0" smtClean="0">
                <a:solidFill>
                  <a:schemeClr val="accent2">
                    <a:lumMod val="50000"/>
                  </a:schemeClr>
                </a:solidFill>
                <a:latin typeface="Arial" pitchFamily="34" charset="0"/>
                <a:cs typeface="Arial" pitchFamily="34" charset="0"/>
              </a:rPr>
              <a:t>is where you type MATLAB commands following the prompt:  EDU&gt;&gt;</a:t>
            </a:r>
          </a:p>
          <a:p>
            <a:pPr>
              <a:buFont typeface="Wingdings" pitchFamily="2" charset="2"/>
              <a:buChar char="§"/>
            </a:pPr>
            <a:r>
              <a:rPr lang="en-US" sz="2800" dirty="0" smtClean="0">
                <a:solidFill>
                  <a:schemeClr val="accent2">
                    <a:lumMod val="50000"/>
                  </a:schemeClr>
                </a:solidFill>
                <a:latin typeface="Arial" pitchFamily="34" charset="0"/>
                <a:cs typeface="Arial" pitchFamily="34" charset="0"/>
              </a:rPr>
              <a:t>The </a:t>
            </a:r>
            <a:r>
              <a:rPr lang="en-US" sz="2800" b="1" dirty="0" smtClean="0">
                <a:solidFill>
                  <a:schemeClr val="accent2">
                    <a:lumMod val="50000"/>
                  </a:schemeClr>
                </a:solidFill>
                <a:latin typeface="Arial" pitchFamily="34" charset="0"/>
                <a:cs typeface="Arial" pitchFamily="34" charset="0"/>
              </a:rPr>
              <a:t>Workspace window </a:t>
            </a:r>
            <a:r>
              <a:rPr lang="en-US" sz="2800" dirty="0" smtClean="0">
                <a:solidFill>
                  <a:schemeClr val="accent2">
                    <a:lumMod val="50000"/>
                  </a:schemeClr>
                </a:solidFill>
                <a:latin typeface="Arial" pitchFamily="34" charset="0"/>
                <a:cs typeface="Arial" pitchFamily="34" charset="0"/>
              </a:rPr>
              <a:t>shows all the variables you have defined in your current session.  Variables can actually be manipulated within the workspace window.</a:t>
            </a:r>
          </a:p>
          <a:p>
            <a:pPr>
              <a:buFont typeface="Wingdings" pitchFamily="2" charset="2"/>
              <a:buChar char="§"/>
            </a:pPr>
            <a:r>
              <a:rPr lang="en-US" sz="2800" dirty="0" smtClean="0">
                <a:solidFill>
                  <a:schemeClr val="accent2">
                    <a:lumMod val="50000"/>
                  </a:schemeClr>
                </a:solidFill>
                <a:latin typeface="Arial" pitchFamily="34" charset="0"/>
                <a:cs typeface="Arial" pitchFamily="34" charset="0"/>
              </a:rPr>
              <a:t>The </a:t>
            </a:r>
            <a:r>
              <a:rPr lang="en-US" sz="2800" b="1" dirty="0" smtClean="0">
                <a:solidFill>
                  <a:schemeClr val="accent2">
                    <a:lumMod val="50000"/>
                  </a:schemeClr>
                </a:solidFill>
                <a:latin typeface="Arial" pitchFamily="34" charset="0"/>
                <a:cs typeface="Arial" pitchFamily="34" charset="0"/>
              </a:rPr>
              <a:t>Command History </a:t>
            </a:r>
            <a:r>
              <a:rPr lang="en-US" sz="2800" dirty="0" smtClean="0">
                <a:solidFill>
                  <a:schemeClr val="accent2">
                    <a:lumMod val="50000"/>
                  </a:schemeClr>
                </a:solidFill>
                <a:latin typeface="Arial" pitchFamily="34" charset="0"/>
                <a:cs typeface="Arial" pitchFamily="34" charset="0"/>
              </a:rPr>
              <a:t>window displays all the MATLAB commands you have used recently – even includes some past sessions.</a:t>
            </a:r>
          </a:p>
          <a:p>
            <a:pPr>
              <a:buFont typeface="Wingdings" pitchFamily="2" charset="2"/>
              <a:buChar char="§"/>
            </a:pPr>
            <a:r>
              <a:rPr lang="en-US" sz="2800" dirty="0" smtClean="0">
                <a:solidFill>
                  <a:schemeClr val="accent2">
                    <a:lumMod val="50000"/>
                  </a:schemeClr>
                </a:solidFill>
                <a:latin typeface="Arial" pitchFamily="34" charset="0"/>
                <a:cs typeface="Arial" pitchFamily="34" charset="0"/>
              </a:rPr>
              <a:t>The </a:t>
            </a:r>
            <a:r>
              <a:rPr lang="en-US" sz="2800" b="1" dirty="0" smtClean="0">
                <a:solidFill>
                  <a:schemeClr val="accent2">
                    <a:lumMod val="50000"/>
                  </a:schemeClr>
                </a:solidFill>
                <a:latin typeface="Arial" pitchFamily="34" charset="0"/>
                <a:cs typeface="Arial" pitchFamily="34" charset="0"/>
              </a:rPr>
              <a:t>Current Folder </a:t>
            </a:r>
            <a:r>
              <a:rPr lang="en-US" sz="2800" dirty="0" smtClean="0">
                <a:solidFill>
                  <a:schemeClr val="accent2">
                    <a:lumMod val="50000"/>
                  </a:schemeClr>
                </a:solidFill>
                <a:latin typeface="Arial" pitchFamily="34" charset="0"/>
                <a:cs typeface="Arial" pitchFamily="34" charset="0"/>
              </a:rPr>
              <a:t>window displays all the files in whatever folder you select to be current.</a:t>
            </a:r>
            <a:endParaRPr lang="en-US" sz="2800"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ctr"/>
            <a:r>
              <a:rPr lang="en-US" b="1" dirty="0">
                <a:solidFill>
                  <a:schemeClr val="accent3">
                    <a:lumMod val="50000"/>
                  </a:schemeClr>
                </a:solidFill>
              </a:rPr>
              <a:t>MATLAB Desktop</a:t>
            </a:r>
            <a:endParaRPr lang="en-US" dirty="0"/>
          </a:p>
        </p:txBody>
      </p:sp>
      <p:pic>
        <p:nvPicPr>
          <p:cNvPr id="8" name="Picture 7"/>
          <p:cNvPicPr>
            <a:picLocks noChangeAspect="1"/>
          </p:cNvPicPr>
          <p:nvPr/>
        </p:nvPicPr>
        <p:blipFill>
          <a:blip r:embed="rId2"/>
          <a:stretch>
            <a:fillRect/>
          </a:stretch>
        </p:blipFill>
        <p:spPr>
          <a:xfrm>
            <a:off x="514824" y="1295400"/>
            <a:ext cx="8114352" cy="4648200"/>
          </a:xfrm>
          <a:prstGeom prst="rect">
            <a:avLst/>
          </a:prstGeom>
        </p:spPr>
      </p:pic>
      <p:sp>
        <p:nvSpPr>
          <p:cNvPr id="9" name="TextBox 8"/>
          <p:cNvSpPr txBox="1"/>
          <p:nvPr/>
        </p:nvSpPr>
        <p:spPr>
          <a:xfrm>
            <a:off x="399576" y="6008806"/>
            <a:ext cx="8229600" cy="830997"/>
          </a:xfrm>
          <a:prstGeom prst="rect">
            <a:avLst/>
          </a:prstGeom>
          <a:noFill/>
        </p:spPr>
        <p:txBody>
          <a:bodyPr wrap="square" rtlCol="0">
            <a:spAutoFit/>
          </a:bodyPr>
          <a:lstStyle/>
          <a:p>
            <a:r>
              <a:rPr lang="en-US" sz="2400" dirty="0" smtClean="0">
                <a:solidFill>
                  <a:schemeClr val="accent2">
                    <a:lumMod val="50000"/>
                  </a:schemeClr>
                </a:solidFill>
              </a:rPr>
              <a:t>You can select what is on your desktop by Clicking on Layout.  Go down to Command History and select docked.</a:t>
            </a:r>
            <a:endParaRPr lang="en-US" sz="2400" dirty="0">
              <a:solidFill>
                <a:schemeClr val="accent2">
                  <a:lumMod val="50000"/>
                </a:schemeClr>
              </a:solidFill>
            </a:endParaRPr>
          </a:p>
        </p:txBody>
      </p:sp>
      <p:cxnSp>
        <p:nvCxnSpPr>
          <p:cNvPr id="4" name="Straight Arrow Connector 3"/>
          <p:cNvCxnSpPr/>
          <p:nvPr/>
        </p:nvCxnSpPr>
        <p:spPr>
          <a:xfrm flipV="1">
            <a:off x="2362200" y="2133600"/>
            <a:ext cx="4038600" cy="403860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78982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Naming Rules for Variables</a:t>
            </a:r>
            <a:endParaRPr lang="en-US" b="1" dirty="0">
              <a:solidFill>
                <a:schemeClr val="accent3">
                  <a:lumMod val="50000"/>
                </a:schemeClr>
              </a:solidFill>
            </a:endParaRPr>
          </a:p>
        </p:txBody>
      </p:sp>
      <p:sp>
        <p:nvSpPr>
          <p:cNvPr id="3" name="Content Placeholder 2"/>
          <p:cNvSpPr>
            <a:spLocks noGrp="1"/>
          </p:cNvSpPr>
          <p:nvPr>
            <p:ph idx="1"/>
          </p:nvPr>
        </p:nvSpPr>
        <p:spPr>
          <a:xfrm>
            <a:off x="457200" y="1752600"/>
            <a:ext cx="8229600" cy="4800600"/>
          </a:xfrm>
        </p:spPr>
        <p:txBody>
          <a:bodyPr>
            <a:normAutofit lnSpcReduction="10000"/>
          </a:bodyPr>
          <a:lstStyle/>
          <a:p>
            <a:pPr marL="514350" indent="-514350">
              <a:buAutoNum type="arabicPeriod"/>
            </a:pPr>
            <a:r>
              <a:rPr lang="en-US" dirty="0" smtClean="0">
                <a:solidFill>
                  <a:schemeClr val="accent2">
                    <a:lumMod val="50000"/>
                  </a:schemeClr>
                </a:solidFill>
              </a:rPr>
              <a:t>Variable names must begin with a letter</a:t>
            </a:r>
          </a:p>
          <a:p>
            <a:pPr marL="514350" indent="-514350">
              <a:buAutoNum type="arabicPeriod"/>
            </a:pPr>
            <a:r>
              <a:rPr lang="en-US" dirty="0" smtClean="0">
                <a:solidFill>
                  <a:schemeClr val="accent2">
                    <a:lumMod val="50000"/>
                  </a:schemeClr>
                </a:solidFill>
              </a:rPr>
              <a:t>Names can include any combinations of letters, numbers, and underscores</a:t>
            </a:r>
          </a:p>
          <a:p>
            <a:pPr marL="514350" indent="-514350">
              <a:buAutoNum type="arabicPeriod"/>
            </a:pPr>
            <a:r>
              <a:rPr lang="en-US" dirty="0" smtClean="0">
                <a:solidFill>
                  <a:schemeClr val="accent2">
                    <a:lumMod val="50000"/>
                  </a:schemeClr>
                </a:solidFill>
              </a:rPr>
              <a:t>Maximum length for a variable name is 63 characters</a:t>
            </a:r>
          </a:p>
          <a:p>
            <a:pPr marL="514350" indent="-514350">
              <a:buAutoNum type="arabicPeriod"/>
            </a:pPr>
            <a:r>
              <a:rPr lang="en-US" dirty="0" smtClean="0">
                <a:solidFill>
                  <a:schemeClr val="accent2">
                    <a:lumMod val="50000"/>
                  </a:schemeClr>
                </a:solidFill>
              </a:rPr>
              <a:t>MATLAB® is case sensitive.  The variable name </a:t>
            </a:r>
            <a:r>
              <a:rPr lang="en-US" dirty="0" smtClean="0">
                <a:solidFill>
                  <a:srgbClr val="FF0000"/>
                </a:solidFill>
              </a:rPr>
              <a:t>A</a:t>
            </a:r>
            <a:r>
              <a:rPr lang="en-US" dirty="0" smtClean="0">
                <a:solidFill>
                  <a:schemeClr val="accent2">
                    <a:lumMod val="50000"/>
                  </a:schemeClr>
                </a:solidFill>
              </a:rPr>
              <a:t> is different than the variable name </a:t>
            </a:r>
            <a:r>
              <a:rPr lang="en-US" dirty="0" smtClean="0">
                <a:solidFill>
                  <a:srgbClr val="FF0000"/>
                </a:solidFill>
              </a:rPr>
              <a:t>a</a:t>
            </a:r>
            <a:r>
              <a:rPr lang="en-US" dirty="0" smtClean="0">
                <a:solidFill>
                  <a:schemeClr val="accent2">
                    <a:lumMod val="50000"/>
                  </a:schemeClr>
                </a:solidFill>
              </a:rPr>
              <a:t>.</a:t>
            </a:r>
          </a:p>
          <a:p>
            <a:pPr marL="514350" indent="-514350">
              <a:buAutoNum type="arabicPeriod"/>
            </a:pPr>
            <a:r>
              <a:rPr lang="en-US" dirty="0" smtClean="0">
                <a:solidFill>
                  <a:schemeClr val="accent2">
                    <a:lumMod val="50000"/>
                  </a:schemeClr>
                </a:solidFill>
              </a:rPr>
              <a:t>Avoid the following names:  </a:t>
            </a:r>
            <a:r>
              <a:rPr lang="en-US" dirty="0" smtClean="0">
                <a:solidFill>
                  <a:srgbClr val="FF0000"/>
                </a:solidFill>
              </a:rPr>
              <a:t>i</a:t>
            </a:r>
            <a:r>
              <a:rPr lang="en-US" dirty="0" smtClean="0">
                <a:solidFill>
                  <a:schemeClr val="accent2">
                    <a:lumMod val="50000"/>
                  </a:schemeClr>
                </a:solidFill>
              </a:rPr>
              <a:t>,</a:t>
            </a:r>
            <a:r>
              <a:rPr lang="en-US" dirty="0" smtClean="0">
                <a:solidFill>
                  <a:srgbClr val="FF0000"/>
                </a:solidFill>
              </a:rPr>
              <a:t> j</a:t>
            </a:r>
            <a:r>
              <a:rPr lang="en-US" dirty="0" smtClean="0">
                <a:solidFill>
                  <a:schemeClr val="accent2">
                    <a:lumMod val="50000"/>
                  </a:schemeClr>
                </a:solidFill>
              </a:rPr>
              <a:t>, </a:t>
            </a:r>
            <a:r>
              <a:rPr lang="en-US" dirty="0" smtClean="0">
                <a:solidFill>
                  <a:srgbClr val="FF0000"/>
                </a:solidFill>
              </a:rPr>
              <a:t>pi</a:t>
            </a:r>
            <a:r>
              <a:rPr lang="en-US" dirty="0" smtClean="0">
                <a:solidFill>
                  <a:schemeClr val="accent2">
                    <a:lumMod val="50000"/>
                  </a:schemeClr>
                </a:solidFill>
              </a:rPr>
              <a:t>, and all built-in MATLAB® function names such as </a:t>
            </a:r>
            <a:r>
              <a:rPr lang="en-US" dirty="0" smtClean="0">
                <a:solidFill>
                  <a:srgbClr val="FF0000"/>
                </a:solidFill>
              </a:rPr>
              <a:t>length</a:t>
            </a:r>
            <a:r>
              <a:rPr lang="en-US" dirty="0" smtClean="0">
                <a:solidFill>
                  <a:schemeClr val="accent2">
                    <a:lumMod val="50000"/>
                  </a:schemeClr>
                </a:solidFill>
              </a:rPr>
              <a:t>, </a:t>
            </a:r>
            <a:r>
              <a:rPr lang="en-US" dirty="0" smtClean="0">
                <a:solidFill>
                  <a:srgbClr val="FF0000"/>
                </a:solidFill>
              </a:rPr>
              <a:t>char</a:t>
            </a:r>
            <a:r>
              <a:rPr lang="en-US" dirty="0" smtClean="0">
                <a:solidFill>
                  <a:schemeClr val="accent2">
                    <a:lumMod val="50000"/>
                  </a:schemeClr>
                </a:solidFill>
              </a:rPr>
              <a:t>, </a:t>
            </a:r>
            <a:r>
              <a:rPr lang="en-US" dirty="0" smtClean="0">
                <a:solidFill>
                  <a:srgbClr val="FF0000"/>
                </a:solidFill>
              </a:rPr>
              <a:t>size</a:t>
            </a:r>
            <a:r>
              <a:rPr lang="en-US" dirty="0" smtClean="0">
                <a:solidFill>
                  <a:schemeClr val="accent2">
                    <a:lumMod val="50000"/>
                  </a:schemeClr>
                </a:solidFill>
              </a:rPr>
              <a:t>, </a:t>
            </a:r>
            <a:r>
              <a:rPr lang="en-US" dirty="0" smtClean="0">
                <a:solidFill>
                  <a:srgbClr val="FF0000"/>
                </a:solidFill>
              </a:rPr>
              <a:t>plot</a:t>
            </a:r>
            <a:r>
              <a:rPr lang="en-US" dirty="0" smtClean="0">
                <a:solidFill>
                  <a:schemeClr val="accent2">
                    <a:lumMod val="50000"/>
                  </a:schemeClr>
                </a:solidFill>
              </a:rPr>
              <a:t>, </a:t>
            </a:r>
            <a:r>
              <a:rPr lang="en-US" dirty="0" smtClean="0">
                <a:solidFill>
                  <a:srgbClr val="FF0000"/>
                </a:solidFill>
              </a:rPr>
              <a:t>break</a:t>
            </a:r>
            <a:r>
              <a:rPr lang="en-US" dirty="0" smtClean="0">
                <a:solidFill>
                  <a:schemeClr val="accent2">
                    <a:lumMod val="50000"/>
                  </a:schemeClr>
                </a:solidFill>
              </a:rPr>
              <a:t>, </a:t>
            </a:r>
            <a:r>
              <a:rPr lang="en-US" dirty="0" smtClean="0">
                <a:solidFill>
                  <a:srgbClr val="FF0000"/>
                </a:solidFill>
              </a:rPr>
              <a:t>cos</a:t>
            </a:r>
            <a:r>
              <a:rPr lang="en-US" dirty="0" smtClean="0">
                <a:solidFill>
                  <a:schemeClr val="accent2">
                    <a:lumMod val="50000"/>
                  </a:schemeClr>
                </a:solidFill>
              </a:rPr>
              <a:t>, </a:t>
            </a:r>
            <a:r>
              <a:rPr lang="en-US" dirty="0" smtClean="0">
                <a:solidFill>
                  <a:srgbClr val="FF0000"/>
                </a:solidFill>
              </a:rPr>
              <a:t>log</a:t>
            </a:r>
            <a:r>
              <a:rPr lang="en-US" dirty="0" smtClean="0">
                <a:solidFill>
                  <a:schemeClr val="accent2">
                    <a:lumMod val="50000"/>
                  </a:schemeClr>
                </a:solidFill>
              </a:rPr>
              <a:t>, …</a:t>
            </a:r>
          </a:p>
          <a:p>
            <a:pPr marL="514350" indent="-514350">
              <a:buAutoNum type="arabicPeriod"/>
            </a:pPr>
            <a:r>
              <a:rPr lang="en-US" dirty="0" smtClean="0">
                <a:solidFill>
                  <a:schemeClr val="accent2">
                    <a:lumMod val="50000"/>
                  </a:schemeClr>
                </a:solidFill>
              </a:rPr>
              <a:t>It is good programming practice to name your variables to reflect their function in a program rather than using generic x, y, z variables.</a:t>
            </a:r>
          </a:p>
          <a:p>
            <a:pPr marL="514350" indent="-514350">
              <a:buAutoNum type="arabicPeriod"/>
            </a:pP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381000"/>
            <a:ext cx="9143999" cy="1143000"/>
          </a:xfrm>
        </p:spPr>
        <p:txBody>
          <a:bodyPr>
            <a:normAutofit fontScale="90000"/>
          </a:bodyPr>
          <a:lstStyle/>
          <a:p>
            <a:pPr algn="ctr"/>
            <a:r>
              <a:rPr lang="en-US" b="1" dirty="0" smtClean="0">
                <a:solidFill>
                  <a:schemeClr val="accent3">
                    <a:lumMod val="50000"/>
                  </a:schemeClr>
                </a:solidFill>
              </a:rPr>
              <a:t>Creating Variables &amp; Assigning Values</a:t>
            </a:r>
            <a:endParaRPr lang="en-US" b="1" dirty="0">
              <a:solidFill>
                <a:schemeClr val="accent3">
                  <a:lumMod val="50000"/>
                </a:schemeClr>
              </a:solidFill>
            </a:endParaRPr>
          </a:p>
        </p:txBody>
      </p:sp>
      <p:sp>
        <p:nvSpPr>
          <p:cNvPr id="3" name="Content Placeholder 2"/>
          <p:cNvSpPr>
            <a:spLocks noGrp="1"/>
          </p:cNvSpPr>
          <p:nvPr>
            <p:ph idx="1"/>
          </p:nvPr>
        </p:nvSpPr>
        <p:spPr>
          <a:xfrm>
            <a:off x="228599" y="1922628"/>
            <a:ext cx="8763000" cy="1524000"/>
          </a:xfrm>
        </p:spPr>
        <p:txBody>
          <a:bodyPr>
            <a:normAutofit/>
          </a:bodyPr>
          <a:lstStyle/>
          <a:p>
            <a:pPr>
              <a:buNone/>
            </a:pPr>
            <a:r>
              <a:rPr lang="en-US" dirty="0" smtClean="0">
                <a:solidFill>
                  <a:schemeClr val="accent2">
                    <a:lumMod val="50000"/>
                  </a:schemeClr>
                </a:solidFill>
              </a:rPr>
              <a:t>At the MATLAB command prompt (EDU&gt;&gt;) type:</a:t>
            </a:r>
          </a:p>
          <a:p>
            <a:pPr>
              <a:buNone/>
            </a:pPr>
            <a:r>
              <a:rPr lang="en-US" dirty="0" smtClean="0">
                <a:solidFill>
                  <a:schemeClr val="accent2">
                    <a:lumMod val="50000"/>
                  </a:schemeClr>
                </a:solidFill>
              </a:rPr>
              <a:t>   </a:t>
            </a:r>
            <a:r>
              <a:rPr lang="en-US" dirty="0">
                <a:latin typeface="Arial" pitchFamily="34" charset="0"/>
                <a:cs typeface="Arial" pitchFamily="34" charset="0"/>
              </a:rPr>
              <a:t>	</a:t>
            </a:r>
            <a:r>
              <a:rPr lang="en-US" dirty="0" smtClean="0">
                <a:latin typeface="Arial" pitchFamily="34" charset="0"/>
                <a:cs typeface="Arial" pitchFamily="34" charset="0"/>
              </a:rPr>
              <a:t>		</a:t>
            </a:r>
            <a:r>
              <a:rPr lang="en-US" dirty="0" smtClean="0">
                <a:latin typeface="Courier New" panose="02070309020205020404" pitchFamily="49" charset="0"/>
                <a:cs typeface="Courier New" panose="02070309020205020404" pitchFamily="49" charset="0"/>
              </a:rPr>
              <a:t>x = 10.57;</a:t>
            </a:r>
          </a:p>
          <a:p>
            <a:pPr>
              <a:buNone/>
            </a:pPr>
            <a:r>
              <a:rPr lang="en-US" dirty="0" smtClean="0">
                <a:solidFill>
                  <a:schemeClr val="accent2">
                    <a:lumMod val="50000"/>
                  </a:schemeClr>
                </a:solidFill>
                <a:latin typeface="Arial" pitchFamily="34" charset="0"/>
                <a:cs typeface="Arial" pitchFamily="34" charset="0"/>
              </a:rPr>
              <a:t>What happens?  (Hint: look at workspace window)</a:t>
            </a:r>
            <a:endParaRPr lang="en-US" dirty="0">
              <a:solidFill>
                <a:schemeClr val="accent2">
                  <a:lumMod val="50000"/>
                </a:schemeClr>
              </a:solidFill>
              <a:latin typeface="Arial" pitchFamily="34" charset="0"/>
              <a:cs typeface="Arial" pitchFamily="34" charset="0"/>
            </a:endParaRPr>
          </a:p>
          <a:p>
            <a:pPr>
              <a:buNone/>
            </a:pPr>
            <a:endParaRPr lang="en-US" dirty="0" smtClean="0">
              <a:solidFill>
                <a:schemeClr val="accent2">
                  <a:lumMod val="50000"/>
                </a:schemeClr>
              </a:solidFill>
            </a:endParaRPr>
          </a:p>
          <a:p>
            <a:pPr>
              <a:buNone/>
            </a:pPr>
            <a:endParaRPr lang="en-US" dirty="0" smtClean="0">
              <a:solidFill>
                <a:schemeClr val="accent2">
                  <a:lumMod val="50000"/>
                </a:schemeClr>
              </a:solidFill>
            </a:endParaRPr>
          </a:p>
          <a:p>
            <a:pPr>
              <a:buNone/>
            </a:pPr>
            <a:endParaRPr lang="en-US" dirty="0">
              <a:solidFill>
                <a:schemeClr val="accent2">
                  <a:lumMod val="50000"/>
                </a:schemeClr>
              </a:solidFill>
            </a:endParaRPr>
          </a:p>
        </p:txBody>
      </p:sp>
      <p:sp>
        <p:nvSpPr>
          <p:cNvPr id="4" name="Content Placeholder 2"/>
          <p:cNvSpPr txBox="1">
            <a:spLocks/>
          </p:cNvSpPr>
          <p:nvPr/>
        </p:nvSpPr>
        <p:spPr>
          <a:xfrm>
            <a:off x="71082" y="3886200"/>
            <a:ext cx="8953499" cy="25908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2"/>
              <a:buNone/>
            </a:pPr>
            <a:r>
              <a:rPr lang="en-US" dirty="0" smtClean="0">
                <a:solidFill>
                  <a:schemeClr val="accent2">
                    <a:lumMod val="50000"/>
                  </a:schemeClr>
                </a:solidFill>
                <a:latin typeface="Arial" pitchFamily="34" charset="0"/>
                <a:cs typeface="Arial" pitchFamily="34" charset="0"/>
              </a:rPr>
              <a:t>Several things happen with this </a:t>
            </a:r>
            <a:r>
              <a:rPr lang="en-US" dirty="0" smtClean="0">
                <a:solidFill>
                  <a:schemeClr val="accent2">
                    <a:lumMod val="50000"/>
                  </a:schemeClr>
                </a:solidFill>
                <a:latin typeface="Arial" pitchFamily="34" charset="0"/>
                <a:cs typeface="Arial" pitchFamily="34" charset="0"/>
              </a:rPr>
              <a:t>simple </a:t>
            </a:r>
            <a:r>
              <a:rPr lang="en-US" dirty="0" smtClean="0">
                <a:solidFill>
                  <a:schemeClr val="accent2">
                    <a:lumMod val="50000"/>
                  </a:schemeClr>
                </a:solidFill>
                <a:latin typeface="Arial" pitchFamily="34" charset="0"/>
                <a:cs typeface="Arial" pitchFamily="34" charset="0"/>
              </a:rPr>
              <a:t>MATLAB command:</a:t>
            </a:r>
          </a:p>
          <a:p>
            <a:pPr>
              <a:buFont typeface="Wingdings 2"/>
              <a:buNone/>
            </a:pPr>
            <a:endParaRPr lang="en-US" dirty="0" smtClean="0">
              <a:latin typeface="Arial" pitchFamily="34" charset="0"/>
              <a:cs typeface="Arial" pitchFamily="34" charset="0"/>
            </a:endParaRPr>
          </a:p>
          <a:p>
            <a:pPr>
              <a:buFont typeface="Wingdings" panose="05000000000000000000" pitchFamily="2" charset="2"/>
              <a:buChar char="§"/>
            </a:pPr>
            <a:r>
              <a:rPr lang="en-US" dirty="0">
                <a:solidFill>
                  <a:schemeClr val="accent2">
                    <a:lumMod val="50000"/>
                  </a:schemeClr>
                </a:solidFill>
              </a:rPr>
              <a:t>A</a:t>
            </a:r>
            <a:r>
              <a:rPr lang="en-US" dirty="0" smtClean="0">
                <a:solidFill>
                  <a:schemeClr val="accent2">
                    <a:lumMod val="50000"/>
                  </a:schemeClr>
                </a:solidFill>
              </a:rPr>
              <a:t> variable, </a:t>
            </a:r>
            <a:r>
              <a:rPr lang="en-US" b="1" dirty="0" smtClean="0"/>
              <a:t>x</a:t>
            </a:r>
            <a:r>
              <a:rPr lang="en-US" dirty="0" smtClean="0">
                <a:solidFill>
                  <a:schemeClr val="accent2">
                    <a:lumMod val="50000"/>
                  </a:schemeClr>
                </a:solidFill>
              </a:rPr>
              <a:t>, of type double is created</a:t>
            </a:r>
          </a:p>
          <a:p>
            <a:pPr>
              <a:buFont typeface="Wingdings" panose="05000000000000000000" pitchFamily="2" charset="2"/>
              <a:buChar char="§"/>
            </a:pPr>
            <a:r>
              <a:rPr lang="en-US" dirty="0">
                <a:solidFill>
                  <a:schemeClr val="accent2">
                    <a:lumMod val="50000"/>
                  </a:schemeClr>
                </a:solidFill>
              </a:rPr>
              <a:t>A</a:t>
            </a:r>
            <a:r>
              <a:rPr lang="en-US" dirty="0" smtClean="0">
                <a:solidFill>
                  <a:schemeClr val="accent2">
                    <a:lumMod val="50000"/>
                  </a:schemeClr>
                </a:solidFill>
              </a:rPr>
              <a:t> memory location for the variable </a:t>
            </a:r>
            <a:r>
              <a:rPr lang="en-US" b="1" dirty="0" smtClean="0"/>
              <a:t>x</a:t>
            </a:r>
            <a:r>
              <a:rPr lang="en-US" dirty="0" smtClean="0">
                <a:solidFill>
                  <a:schemeClr val="accent2">
                    <a:lumMod val="50000"/>
                  </a:schemeClr>
                </a:solidFill>
              </a:rPr>
              <a:t> is assigned</a:t>
            </a:r>
          </a:p>
          <a:p>
            <a:pPr>
              <a:buFont typeface="Wingdings" panose="05000000000000000000" pitchFamily="2" charset="2"/>
              <a:buChar char="§"/>
            </a:pPr>
            <a:r>
              <a:rPr lang="en-US" dirty="0">
                <a:solidFill>
                  <a:schemeClr val="accent2">
                    <a:lumMod val="50000"/>
                  </a:schemeClr>
                </a:solidFill>
              </a:rPr>
              <a:t>T</a:t>
            </a:r>
            <a:r>
              <a:rPr lang="en-US" dirty="0" smtClean="0">
                <a:solidFill>
                  <a:schemeClr val="accent2">
                    <a:lumMod val="50000"/>
                  </a:schemeClr>
                </a:solidFill>
              </a:rPr>
              <a:t>he value </a:t>
            </a:r>
            <a:r>
              <a:rPr lang="en-US" b="1" dirty="0" smtClean="0"/>
              <a:t>10.57 </a:t>
            </a:r>
            <a:r>
              <a:rPr lang="en-US" dirty="0" smtClean="0">
                <a:solidFill>
                  <a:schemeClr val="accent2">
                    <a:lumMod val="50000"/>
                  </a:schemeClr>
                </a:solidFill>
              </a:rPr>
              <a:t>is stored in that memory location called </a:t>
            </a:r>
            <a:r>
              <a:rPr lang="en-US" b="1" dirty="0" smtClean="0"/>
              <a:t>x</a:t>
            </a:r>
            <a:r>
              <a:rPr lang="en-US" dirty="0" smtClean="0">
                <a:solidFill>
                  <a:schemeClr val="accent2">
                    <a:lumMod val="50000"/>
                  </a:schemeClr>
                </a:solidFill>
              </a:rPr>
              <a:t>.  </a:t>
            </a:r>
          </a:p>
          <a:p>
            <a:pPr>
              <a:buFont typeface="Wingdings 2"/>
              <a:buNone/>
            </a:pPr>
            <a:endParaRPr lang="en-US" dirty="0" smtClean="0">
              <a:solidFill>
                <a:schemeClr val="accent2">
                  <a:lumMod val="50000"/>
                </a:schemeClr>
              </a:solidFill>
            </a:endParaRPr>
          </a:p>
          <a:p>
            <a:pPr>
              <a:buFont typeface="Wingdings 2"/>
              <a:buNone/>
            </a:pPr>
            <a:endParaRPr lang="en-US" dirty="0" smtClean="0">
              <a:solidFill>
                <a:schemeClr val="accent2">
                  <a:lumMod val="50000"/>
                </a:schemeClr>
              </a:solidFill>
            </a:endParaRPr>
          </a:p>
          <a:p>
            <a:pPr>
              <a:buFont typeface="Wingdings 2"/>
              <a:buNone/>
            </a:pPr>
            <a:endParaRPr lang="en-US" dirty="0">
              <a:solidFill>
                <a:schemeClr val="accent2">
                  <a:lumMod val="50000"/>
                </a:schemeClr>
              </a:solidFill>
            </a:endParaRPr>
          </a:p>
        </p:txBody>
      </p:sp>
    </p:spTree>
    <p:extLst>
      <p:ext uri="{BB962C8B-B14F-4D97-AF65-F5344CB8AC3E}">
        <p14:creationId xmlns:p14="http://schemas.microsoft.com/office/powerpoint/2010/main" val="410877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1550</TotalTime>
  <Words>2225</Words>
  <Application>Microsoft Office PowerPoint</Application>
  <PresentationFormat>On-screen Show (4:3)</PresentationFormat>
  <Paragraphs>328</Paragraphs>
  <Slides>39</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Arial</vt:lpstr>
      <vt:lpstr>Calibri</vt:lpstr>
      <vt:lpstr>Cambria Math</vt:lpstr>
      <vt:lpstr>Constantia</vt:lpstr>
      <vt:lpstr>Courier New</vt:lpstr>
      <vt:lpstr>Symbol</vt:lpstr>
      <vt:lpstr>Wingdings</vt:lpstr>
      <vt:lpstr>Wingdings 2</vt:lpstr>
      <vt:lpstr>Flow</vt:lpstr>
      <vt:lpstr>MATLAB® </vt:lpstr>
      <vt:lpstr>What is MATLAB®?</vt:lpstr>
      <vt:lpstr>Industry Applications</vt:lpstr>
      <vt:lpstr>Industry Applications (con’t)</vt:lpstr>
      <vt:lpstr>MATLAB® Basics</vt:lpstr>
      <vt:lpstr>MATLAB Desktop</vt:lpstr>
      <vt:lpstr>MATLAB Desktop</vt:lpstr>
      <vt:lpstr>Naming Rules for Variables</vt:lpstr>
      <vt:lpstr>Creating Variables &amp; Assigning Values</vt:lpstr>
      <vt:lpstr>Creating Variables &amp; Assigning Values</vt:lpstr>
      <vt:lpstr>Creating Variables &amp; Assigning Values</vt:lpstr>
      <vt:lpstr>Displaying Variables</vt:lpstr>
      <vt:lpstr>Arithmetic Operators and  Order of Operations</vt:lpstr>
      <vt:lpstr>Arithmetic Operators and  Order of Operations</vt:lpstr>
      <vt:lpstr>Exercise 1</vt:lpstr>
      <vt:lpstr>Some MATLAB® Functions</vt:lpstr>
      <vt:lpstr>Other Useful Stuff</vt:lpstr>
      <vt:lpstr>Help!</vt:lpstr>
      <vt:lpstr>Storing Variables</vt:lpstr>
      <vt:lpstr>Storing Variables</vt:lpstr>
      <vt:lpstr>Storing Variables</vt:lpstr>
      <vt:lpstr>Terminology</vt:lpstr>
      <vt:lpstr>Numeric Data Types</vt:lpstr>
      <vt:lpstr>Data Types: int8, uint8, int16, uint16, int32, uint32</vt:lpstr>
      <vt:lpstr>Data Types: double and single</vt:lpstr>
      <vt:lpstr>Why should I care how data is stored in a computer?</vt:lpstr>
      <vt:lpstr>Why should I care how data is stored in a computer?</vt:lpstr>
      <vt:lpstr>Comments</vt:lpstr>
      <vt:lpstr>ASCII Code</vt:lpstr>
      <vt:lpstr>ASCII Code</vt:lpstr>
      <vt:lpstr>Strings in MATLAB</vt:lpstr>
      <vt:lpstr>Script Files</vt:lpstr>
      <vt:lpstr>Script Files</vt:lpstr>
      <vt:lpstr>Script Files</vt:lpstr>
      <vt:lpstr>Script File:  Procedure</vt:lpstr>
      <vt:lpstr>Exercise 2:  New Script File</vt:lpstr>
      <vt:lpstr>Exercise 2: Script File</vt:lpstr>
      <vt:lpstr>Exercise 2: Run the Script File</vt:lpstr>
      <vt:lpstr>Script Files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Kathy</cp:lastModifiedBy>
  <cp:revision>176</cp:revision>
  <dcterms:created xsi:type="dcterms:W3CDTF">2009-01-04T18:54:06Z</dcterms:created>
  <dcterms:modified xsi:type="dcterms:W3CDTF">2014-07-23T20:45:35Z</dcterms:modified>
</cp:coreProperties>
</file>